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61" r:id="rId3"/>
    <p:sldId id="264" r:id="rId4"/>
    <p:sldId id="262" r:id="rId5"/>
    <p:sldId id="257" r:id="rId6"/>
    <p:sldId id="270" r:id="rId7"/>
    <p:sldId id="280" r:id="rId8"/>
    <p:sldId id="259" r:id="rId9"/>
    <p:sldId id="260" r:id="rId10"/>
    <p:sldId id="263" r:id="rId11"/>
    <p:sldId id="269" r:id="rId12"/>
    <p:sldId id="265" r:id="rId13"/>
    <p:sldId id="311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Оплата выполненных работ, млн.</a:t>
            </a:r>
            <a:r>
              <a:rPr lang="ru-RU" sz="1400" baseline="0" dirty="0" smtClean="0"/>
              <a:t> руб.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82496"/>
        <c:axId val="82628608"/>
      </c:barChart>
      <c:catAx>
        <c:axId val="798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28608"/>
        <c:crosses val="autoZero"/>
        <c:auto val="1"/>
        <c:lblAlgn val="ctr"/>
        <c:lblOffset val="100"/>
        <c:noMultiLvlLbl val="0"/>
      </c:catAx>
      <c:valAx>
        <c:axId val="8262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8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Расселенная по федеральной и областной программам площадь аварийного жилищного фонда, </a:t>
            </a:r>
            <a:r>
              <a:rPr lang="ru-RU" sz="1400" dirty="0" err="1" smtClean="0"/>
              <a:t>тыс.кв.м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Федеральная</c:v>
                </c:pt>
              </c:strCache>
            </c:strRef>
          </c:tx>
          <c:spPr>
            <a:solidFill>
              <a:schemeClr val="accent1">
                <a:alpha val="74000"/>
              </a:schemeClr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</c:spPr>
          <c:dLbls>
            <c:dLbl>
              <c:idx val="0"/>
              <c:layout>
                <c:manualLayout>
                  <c:x val="3.5416666666666666E-2"/>
                  <c:y val="-0.31607974833083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33333333333297E-2"/>
                  <c:y val="-0.24232780705363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500000000000012E-3"/>
                  <c:y val="-0.23179181544261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67E-2"/>
                  <c:y val="-0.1475038825543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dd/mm/yyyy</c:formatCode>
                <c:ptCount val="6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60.5</c:v>
                </c:pt>
                <c:pt idx="1">
                  <c:v>45.9</c:v>
                </c:pt>
                <c:pt idx="2">
                  <c:v>41.6</c:v>
                </c:pt>
                <c:pt idx="3">
                  <c:v>24.1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Областная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dLbl>
              <c:idx val="2"/>
              <c:layout>
                <c:manualLayout>
                  <c:x val="-8.333333333333335E-3"/>
                  <c:y val="-7.7263938480870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666666666675E-3"/>
                  <c:y val="-8.77999300918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83359217029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500000000001539E-3"/>
                  <c:y val="-0.1194079049249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dd/mm/yyyy</c:formatCode>
                <c:ptCount val="6"/>
                <c:pt idx="0">
                  <c:v>41275</c:v>
                </c:pt>
                <c:pt idx="1">
                  <c:v>41640</c:v>
                </c:pt>
                <c:pt idx="2">
                  <c:v>42005</c:v>
                </c:pt>
                <c:pt idx="3">
                  <c:v>42370</c:v>
                </c:pt>
                <c:pt idx="4">
                  <c:v>42736</c:v>
                </c:pt>
                <c:pt idx="5">
                  <c:v>43101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5998464"/>
        <c:axId val="136045312"/>
      </c:areaChart>
      <c:dateAx>
        <c:axId val="135998464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45312"/>
        <c:crosses val="autoZero"/>
        <c:auto val="1"/>
        <c:lblOffset val="100"/>
        <c:baseTimeUnit val="years"/>
      </c:dateAx>
      <c:valAx>
        <c:axId val="13604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998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194AC-6BD7-4B0F-9B3F-DA97B33557C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E6EAC-AC09-482E-9DFB-65FB3BA7804B}">
      <dgm:prSet phldrT="[Текст]" custT="1"/>
      <dgm:spPr/>
      <dgm:t>
        <a:bodyPr/>
        <a:lstStyle/>
        <a:p>
          <a:r>
            <a:rPr lang="ru-RU" sz="1400" dirty="0" smtClean="0"/>
            <a:t>повышение качества питьевой воды в сельской местности</a:t>
          </a:r>
          <a:endParaRPr lang="ru-RU" sz="1400" dirty="0"/>
        </a:p>
      </dgm:t>
    </dgm:pt>
    <dgm:pt modelId="{74037660-1F56-4B68-9D85-0036D5783FA8}" type="parTrans" cxnId="{331B410D-989E-4B81-BEFF-01CA468392F1}">
      <dgm:prSet/>
      <dgm:spPr/>
      <dgm:t>
        <a:bodyPr/>
        <a:lstStyle/>
        <a:p>
          <a:endParaRPr lang="ru-RU"/>
        </a:p>
      </dgm:t>
    </dgm:pt>
    <dgm:pt modelId="{79539926-934B-48E8-8CD4-E8FB78E41FBB}" type="sibTrans" cxnId="{331B410D-989E-4B81-BEFF-01CA468392F1}">
      <dgm:prSet/>
      <dgm:spPr/>
      <dgm:t>
        <a:bodyPr/>
        <a:lstStyle/>
        <a:p>
          <a:endParaRPr lang="ru-RU"/>
        </a:p>
      </dgm:t>
    </dgm:pt>
    <dgm:pt modelId="{FC66D7DF-D5AA-47BC-81C8-F22D3CD14032}">
      <dgm:prSet phldrT="[Текст]" custT="1"/>
      <dgm:spPr/>
      <dgm:t>
        <a:bodyPr/>
        <a:lstStyle/>
        <a:p>
          <a:r>
            <a:rPr lang="ru-RU" sz="1400" dirty="0" smtClean="0"/>
            <a:t>капитальный ремонт жилого фонда</a:t>
          </a:r>
          <a:endParaRPr lang="ru-RU" sz="1400" dirty="0"/>
        </a:p>
      </dgm:t>
    </dgm:pt>
    <dgm:pt modelId="{467EE0EB-883D-43D6-A033-77EA8748ED06}" type="parTrans" cxnId="{B397885C-CF02-4334-909F-0C6F475CED2D}">
      <dgm:prSet/>
      <dgm:spPr/>
      <dgm:t>
        <a:bodyPr/>
        <a:lstStyle/>
        <a:p>
          <a:endParaRPr lang="ru-RU"/>
        </a:p>
      </dgm:t>
    </dgm:pt>
    <dgm:pt modelId="{590F17C9-D1B3-4846-B171-F4144810089D}" type="sibTrans" cxnId="{B397885C-CF02-4334-909F-0C6F475CED2D}">
      <dgm:prSet/>
      <dgm:spPr/>
      <dgm:t>
        <a:bodyPr/>
        <a:lstStyle/>
        <a:p>
          <a:endParaRPr lang="ru-RU"/>
        </a:p>
      </dgm:t>
    </dgm:pt>
    <dgm:pt modelId="{037AEA86-BC3D-44DB-B7A5-2C594D323E4C}">
      <dgm:prSet custT="1"/>
      <dgm:spPr/>
      <dgm:t>
        <a:bodyPr/>
        <a:lstStyle/>
        <a:p>
          <a:r>
            <a:rPr lang="ru-RU" sz="1400" dirty="0" smtClean="0"/>
            <a:t>снижение убыточности коммунального комплекса</a:t>
          </a:r>
          <a:endParaRPr lang="ru-RU" sz="1400" dirty="0"/>
        </a:p>
      </dgm:t>
    </dgm:pt>
    <dgm:pt modelId="{24D7CE1B-CA85-4406-A506-973FBF43C0D2}" type="parTrans" cxnId="{1673E526-821C-4A20-9B28-0FBF109D2D03}">
      <dgm:prSet/>
      <dgm:spPr/>
      <dgm:t>
        <a:bodyPr/>
        <a:lstStyle/>
        <a:p>
          <a:endParaRPr lang="ru-RU"/>
        </a:p>
      </dgm:t>
    </dgm:pt>
    <dgm:pt modelId="{2A20BEEB-DC23-40DE-A158-09BF0E74622E}" type="sibTrans" cxnId="{1673E526-821C-4A20-9B28-0FBF109D2D03}">
      <dgm:prSet/>
      <dgm:spPr/>
      <dgm:t>
        <a:bodyPr/>
        <a:lstStyle/>
        <a:p>
          <a:endParaRPr lang="ru-RU"/>
        </a:p>
      </dgm:t>
    </dgm:pt>
    <dgm:pt modelId="{C4E7DECB-ADC0-45CB-8F9A-47DCFFAC2FF7}" type="pres">
      <dgm:prSet presAssocID="{64E194AC-6BD7-4B0F-9B3F-DA97B33557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045AB-B30A-4D32-A038-B42A091FFD05}" type="pres">
      <dgm:prSet presAssocID="{037AEA86-BC3D-44DB-B7A5-2C594D323E4C}" presName="composite" presStyleCnt="0"/>
      <dgm:spPr/>
    </dgm:pt>
    <dgm:pt modelId="{10AC6F13-7780-4B90-B5A9-5B4893C9954A}" type="pres">
      <dgm:prSet presAssocID="{037AEA86-BC3D-44DB-B7A5-2C594D323E4C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BD810E-67ED-408D-B735-78B770818BDF}" type="pres">
      <dgm:prSet presAssocID="{037AEA86-BC3D-44DB-B7A5-2C594D323E4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FB58D-017A-4E5F-A906-F6352F1AA9BC}" type="pres">
      <dgm:prSet presAssocID="{2A20BEEB-DC23-40DE-A158-09BF0E74622E}" presName="spacing" presStyleCnt="0"/>
      <dgm:spPr/>
    </dgm:pt>
    <dgm:pt modelId="{5829B2CE-B806-40F1-92ED-6B759AA0EE4B}" type="pres">
      <dgm:prSet presAssocID="{FF6E6EAC-AC09-482E-9DFB-65FB3BA7804B}" presName="composite" presStyleCnt="0"/>
      <dgm:spPr/>
    </dgm:pt>
    <dgm:pt modelId="{BF406729-C87C-49F4-B3A1-E6624E50E8D1}" type="pres">
      <dgm:prSet presAssocID="{FF6E6EAC-AC09-482E-9DFB-65FB3BA7804B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CFEFFF83-D631-4F9F-882C-F970CC6081F3}" type="pres">
      <dgm:prSet presAssocID="{FF6E6EAC-AC09-482E-9DFB-65FB3BA7804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4243-415D-421C-9D35-C1222FA269CD}" type="pres">
      <dgm:prSet presAssocID="{79539926-934B-48E8-8CD4-E8FB78E41FBB}" presName="spacing" presStyleCnt="0"/>
      <dgm:spPr/>
    </dgm:pt>
    <dgm:pt modelId="{9F90EBAD-BDF6-4CDD-8565-A93761022054}" type="pres">
      <dgm:prSet presAssocID="{FC66D7DF-D5AA-47BC-81C8-F22D3CD14032}" presName="composite" presStyleCnt="0"/>
      <dgm:spPr/>
    </dgm:pt>
    <dgm:pt modelId="{FCA63993-CBAC-437A-9830-26051FF844DA}" type="pres">
      <dgm:prSet presAssocID="{FC66D7DF-D5AA-47BC-81C8-F22D3CD14032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95F57B-109F-4486-BDEC-7AEE115CD9B6}" type="pres">
      <dgm:prSet presAssocID="{FC66D7DF-D5AA-47BC-81C8-F22D3CD140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3E526-821C-4A20-9B28-0FBF109D2D03}" srcId="{64E194AC-6BD7-4B0F-9B3F-DA97B33557C7}" destId="{037AEA86-BC3D-44DB-B7A5-2C594D323E4C}" srcOrd="0" destOrd="0" parTransId="{24D7CE1B-CA85-4406-A506-973FBF43C0D2}" sibTransId="{2A20BEEB-DC23-40DE-A158-09BF0E74622E}"/>
    <dgm:cxn modelId="{B397885C-CF02-4334-909F-0C6F475CED2D}" srcId="{64E194AC-6BD7-4B0F-9B3F-DA97B33557C7}" destId="{FC66D7DF-D5AA-47BC-81C8-F22D3CD14032}" srcOrd="2" destOrd="0" parTransId="{467EE0EB-883D-43D6-A033-77EA8748ED06}" sibTransId="{590F17C9-D1B3-4846-B171-F4144810089D}"/>
    <dgm:cxn modelId="{08FE1069-D06C-4684-BA1F-1D4C3B0EF830}" type="presOf" srcId="{FF6E6EAC-AC09-482E-9DFB-65FB3BA7804B}" destId="{CFEFFF83-D631-4F9F-882C-F970CC6081F3}" srcOrd="0" destOrd="0" presId="urn:microsoft.com/office/officeart/2005/8/layout/vList3#2"/>
    <dgm:cxn modelId="{1E4E47C5-42B3-42BC-B4AD-972C091FB375}" type="presOf" srcId="{FC66D7DF-D5AA-47BC-81C8-F22D3CD14032}" destId="{6A95F57B-109F-4486-BDEC-7AEE115CD9B6}" srcOrd="0" destOrd="0" presId="urn:microsoft.com/office/officeart/2005/8/layout/vList3#2"/>
    <dgm:cxn modelId="{1BAC8463-6D31-4590-8CC0-AF7630B536FD}" type="presOf" srcId="{64E194AC-6BD7-4B0F-9B3F-DA97B33557C7}" destId="{C4E7DECB-ADC0-45CB-8F9A-47DCFFAC2FF7}" srcOrd="0" destOrd="0" presId="urn:microsoft.com/office/officeart/2005/8/layout/vList3#2"/>
    <dgm:cxn modelId="{CD4AFFBC-A485-49E5-A206-0C012B49A09B}" type="presOf" srcId="{037AEA86-BC3D-44DB-B7A5-2C594D323E4C}" destId="{75BD810E-67ED-408D-B735-78B770818BDF}" srcOrd="0" destOrd="0" presId="urn:microsoft.com/office/officeart/2005/8/layout/vList3#2"/>
    <dgm:cxn modelId="{331B410D-989E-4B81-BEFF-01CA468392F1}" srcId="{64E194AC-6BD7-4B0F-9B3F-DA97B33557C7}" destId="{FF6E6EAC-AC09-482E-9DFB-65FB3BA7804B}" srcOrd="1" destOrd="0" parTransId="{74037660-1F56-4B68-9D85-0036D5783FA8}" sibTransId="{79539926-934B-48E8-8CD4-E8FB78E41FBB}"/>
    <dgm:cxn modelId="{2C5DEFA3-C73F-4D9D-86DB-45BF1FC93CCB}" type="presParOf" srcId="{C4E7DECB-ADC0-45CB-8F9A-47DCFFAC2FF7}" destId="{3B1045AB-B30A-4D32-A038-B42A091FFD05}" srcOrd="0" destOrd="0" presId="urn:microsoft.com/office/officeart/2005/8/layout/vList3#2"/>
    <dgm:cxn modelId="{A6BC0F26-99A2-461A-AE9E-D3DA02067352}" type="presParOf" srcId="{3B1045AB-B30A-4D32-A038-B42A091FFD05}" destId="{10AC6F13-7780-4B90-B5A9-5B4893C9954A}" srcOrd="0" destOrd="0" presId="urn:microsoft.com/office/officeart/2005/8/layout/vList3#2"/>
    <dgm:cxn modelId="{317CD620-018E-45DC-B954-BC482AB88C1B}" type="presParOf" srcId="{3B1045AB-B30A-4D32-A038-B42A091FFD05}" destId="{75BD810E-67ED-408D-B735-78B770818BDF}" srcOrd="1" destOrd="0" presId="urn:microsoft.com/office/officeart/2005/8/layout/vList3#2"/>
    <dgm:cxn modelId="{3073AEE9-16A4-48BC-A30C-D361F2F6CC26}" type="presParOf" srcId="{C4E7DECB-ADC0-45CB-8F9A-47DCFFAC2FF7}" destId="{166FB58D-017A-4E5F-A906-F6352F1AA9BC}" srcOrd="1" destOrd="0" presId="urn:microsoft.com/office/officeart/2005/8/layout/vList3#2"/>
    <dgm:cxn modelId="{18798B28-0CB2-4F0C-9FA1-C2C8ED0BA686}" type="presParOf" srcId="{C4E7DECB-ADC0-45CB-8F9A-47DCFFAC2FF7}" destId="{5829B2CE-B806-40F1-92ED-6B759AA0EE4B}" srcOrd="2" destOrd="0" presId="urn:microsoft.com/office/officeart/2005/8/layout/vList3#2"/>
    <dgm:cxn modelId="{802409CB-09DC-4E76-9F31-6040CF00C98B}" type="presParOf" srcId="{5829B2CE-B806-40F1-92ED-6B759AA0EE4B}" destId="{BF406729-C87C-49F4-B3A1-E6624E50E8D1}" srcOrd="0" destOrd="0" presId="urn:microsoft.com/office/officeart/2005/8/layout/vList3#2"/>
    <dgm:cxn modelId="{6F3D07D7-2754-4572-A514-AB7733E6E158}" type="presParOf" srcId="{5829B2CE-B806-40F1-92ED-6B759AA0EE4B}" destId="{CFEFFF83-D631-4F9F-882C-F970CC6081F3}" srcOrd="1" destOrd="0" presId="urn:microsoft.com/office/officeart/2005/8/layout/vList3#2"/>
    <dgm:cxn modelId="{67F869D5-79E0-4A65-A4C5-5055E4D2D3B5}" type="presParOf" srcId="{C4E7DECB-ADC0-45CB-8F9A-47DCFFAC2FF7}" destId="{A1B34243-415D-421C-9D35-C1222FA269CD}" srcOrd="3" destOrd="0" presId="urn:microsoft.com/office/officeart/2005/8/layout/vList3#2"/>
    <dgm:cxn modelId="{977BFC9C-8576-4604-B7F8-2ACEF813EE0C}" type="presParOf" srcId="{C4E7DECB-ADC0-45CB-8F9A-47DCFFAC2FF7}" destId="{9F90EBAD-BDF6-4CDD-8565-A93761022054}" srcOrd="4" destOrd="0" presId="urn:microsoft.com/office/officeart/2005/8/layout/vList3#2"/>
    <dgm:cxn modelId="{6B781CAB-BBF6-451D-92DD-41CACEBA4C94}" type="presParOf" srcId="{9F90EBAD-BDF6-4CDD-8565-A93761022054}" destId="{FCA63993-CBAC-437A-9830-26051FF844DA}" srcOrd="0" destOrd="0" presId="urn:microsoft.com/office/officeart/2005/8/layout/vList3#2"/>
    <dgm:cxn modelId="{EB3298D3-BE5D-421C-9367-8E08806F8767}" type="presParOf" srcId="{9F90EBAD-BDF6-4CDD-8565-A93761022054}" destId="{6A95F57B-109F-4486-BDEC-7AEE115CD9B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9542B-2160-4AC6-8C12-2032AF2996E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E83453E-5F21-4288-9F83-29DB346F57AF}">
      <dgm:prSet phldrT="[Текст]" custT="1"/>
      <dgm:spPr/>
      <dgm:t>
        <a:bodyPr/>
        <a:lstStyle/>
        <a:p>
          <a:r>
            <a:rPr lang="ru-RU" sz="1400" dirty="0" smtClean="0"/>
            <a:t>Усовершенствовано региональное законодательство в сфере капитального ремонта общего имущества в многоквартирных домах</a:t>
          </a:r>
          <a:endParaRPr lang="ru-RU" sz="1400" dirty="0"/>
        </a:p>
      </dgm:t>
    </dgm:pt>
    <dgm:pt modelId="{E4A5B924-3156-4C77-BF4D-5BD01B58572E}" type="parTrans" cxnId="{90E7D1DB-A825-4064-BB64-254932325BAE}">
      <dgm:prSet/>
      <dgm:spPr/>
      <dgm:t>
        <a:bodyPr/>
        <a:lstStyle/>
        <a:p>
          <a:endParaRPr lang="ru-RU"/>
        </a:p>
      </dgm:t>
    </dgm:pt>
    <dgm:pt modelId="{3C3E3101-497F-48EE-B314-CEFF38AD5969}" type="sibTrans" cxnId="{90E7D1DB-A825-4064-BB64-254932325BAE}">
      <dgm:prSet/>
      <dgm:spPr/>
      <dgm:t>
        <a:bodyPr/>
        <a:lstStyle/>
        <a:p>
          <a:endParaRPr lang="ru-RU"/>
        </a:p>
      </dgm:t>
    </dgm:pt>
    <dgm:pt modelId="{581E0014-2435-49B7-96FA-0D655F819635}">
      <dgm:prSet custT="1"/>
      <dgm:spPr/>
      <dgm:t>
        <a:bodyPr/>
        <a:lstStyle/>
        <a:p>
          <a:r>
            <a:rPr lang="ru-RU" sz="1400" dirty="0" smtClean="0"/>
            <a:t>Проведена по актуализация региональной программы, учитывая параметры комплексности и сбалансированности</a:t>
          </a:r>
          <a:endParaRPr lang="ru-RU" sz="1400" dirty="0"/>
        </a:p>
      </dgm:t>
    </dgm:pt>
    <dgm:pt modelId="{66231508-54AA-4D04-9D72-78D266BEBEA8}" type="parTrans" cxnId="{70B0598D-E77A-494C-B42D-6719782138AB}">
      <dgm:prSet/>
      <dgm:spPr/>
      <dgm:t>
        <a:bodyPr/>
        <a:lstStyle/>
        <a:p>
          <a:endParaRPr lang="ru-RU"/>
        </a:p>
      </dgm:t>
    </dgm:pt>
    <dgm:pt modelId="{7CDCD57B-8A82-4C67-B5F7-BD0EB9959C72}" type="sibTrans" cxnId="{70B0598D-E77A-494C-B42D-6719782138AB}">
      <dgm:prSet/>
      <dgm:spPr/>
      <dgm:t>
        <a:bodyPr/>
        <a:lstStyle/>
        <a:p>
          <a:endParaRPr lang="ru-RU"/>
        </a:p>
      </dgm:t>
    </dgm:pt>
    <dgm:pt modelId="{94A43ADC-0F6F-4181-98DF-CEFFEB1A6502}">
      <dgm:prSet custT="1"/>
      <dgm:spPr/>
      <dgm:t>
        <a:bodyPr/>
        <a:lstStyle/>
        <a:p>
          <a:r>
            <a:rPr lang="ru-RU" sz="1400" dirty="0" smtClean="0"/>
            <a:t>Внедрены новые подходы к отбору подрядных организаций</a:t>
          </a:r>
          <a:endParaRPr lang="ru-RU" sz="1400" dirty="0"/>
        </a:p>
      </dgm:t>
    </dgm:pt>
    <dgm:pt modelId="{A74BB23A-7CAE-4BF7-AAC6-D505D84C5393}" type="parTrans" cxnId="{D57C90A4-93B1-4103-8439-0EA56B029FCF}">
      <dgm:prSet/>
      <dgm:spPr/>
      <dgm:t>
        <a:bodyPr/>
        <a:lstStyle/>
        <a:p>
          <a:endParaRPr lang="ru-RU"/>
        </a:p>
      </dgm:t>
    </dgm:pt>
    <dgm:pt modelId="{AA045291-4F94-480B-ABCD-95E59D707861}" type="sibTrans" cxnId="{D57C90A4-93B1-4103-8439-0EA56B029FCF}">
      <dgm:prSet/>
      <dgm:spPr/>
      <dgm:t>
        <a:bodyPr/>
        <a:lstStyle/>
        <a:p>
          <a:endParaRPr lang="ru-RU"/>
        </a:p>
      </dgm:t>
    </dgm:pt>
    <dgm:pt modelId="{2DE6EB81-5FE5-4D48-B70B-4808320A75AC}" type="pres">
      <dgm:prSet presAssocID="{B019542B-2160-4AC6-8C12-2032AF2996EF}" presName="linearFlow" presStyleCnt="0">
        <dgm:presLayoutVars>
          <dgm:dir/>
          <dgm:resizeHandles val="exact"/>
        </dgm:presLayoutVars>
      </dgm:prSet>
      <dgm:spPr/>
    </dgm:pt>
    <dgm:pt modelId="{86BB73BE-946E-4F99-9DC2-5CE82EB3049E}" type="pres">
      <dgm:prSet presAssocID="{4E83453E-5F21-4288-9F83-29DB346F57AF}" presName="composite" presStyleCnt="0"/>
      <dgm:spPr/>
    </dgm:pt>
    <dgm:pt modelId="{22844263-12A8-4CFE-9CFC-EAB929B1E895}" type="pres">
      <dgm:prSet presAssocID="{4E83453E-5F21-4288-9F83-29DB346F57A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806CFA-599B-438B-8E1D-70A0E976E076}" type="pres">
      <dgm:prSet presAssocID="{4E83453E-5F21-4288-9F83-29DB346F57A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6A677-8BDF-4750-91AE-A88382EA1645}" type="pres">
      <dgm:prSet presAssocID="{3C3E3101-497F-48EE-B314-CEFF38AD5969}" presName="spacing" presStyleCnt="0"/>
      <dgm:spPr/>
    </dgm:pt>
    <dgm:pt modelId="{274280B7-DC7F-40E0-9E33-1C9B9BEFD43E}" type="pres">
      <dgm:prSet presAssocID="{581E0014-2435-49B7-96FA-0D655F819635}" presName="composite" presStyleCnt="0"/>
      <dgm:spPr/>
    </dgm:pt>
    <dgm:pt modelId="{0D2803C9-E850-41C3-9B3A-F1BB382452B6}" type="pres">
      <dgm:prSet presAssocID="{581E0014-2435-49B7-96FA-0D655F819635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2EA675-7FF2-4F8C-B1E7-E29E1BCB5270}" type="pres">
      <dgm:prSet presAssocID="{581E0014-2435-49B7-96FA-0D655F81963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B52CB-52F9-49B7-AB75-76356256D157}" type="pres">
      <dgm:prSet presAssocID="{7CDCD57B-8A82-4C67-B5F7-BD0EB9959C72}" presName="spacing" presStyleCnt="0"/>
      <dgm:spPr/>
    </dgm:pt>
    <dgm:pt modelId="{A5B0BC20-AB6A-400C-80D2-5279B11849EA}" type="pres">
      <dgm:prSet presAssocID="{94A43ADC-0F6F-4181-98DF-CEFFEB1A6502}" presName="composite" presStyleCnt="0"/>
      <dgm:spPr/>
    </dgm:pt>
    <dgm:pt modelId="{CDE530E1-9000-4FB6-BA5B-009E7DE56948}" type="pres">
      <dgm:prSet presAssocID="{94A43ADC-0F6F-4181-98DF-CEFFEB1A6502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60D04E-C85F-44A7-A1FC-D3888D241D21}" type="pres">
      <dgm:prSet presAssocID="{94A43ADC-0F6F-4181-98DF-CEFFEB1A650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475DC-4799-448A-87BF-D898E4F69F82}" type="presOf" srcId="{B019542B-2160-4AC6-8C12-2032AF2996EF}" destId="{2DE6EB81-5FE5-4D48-B70B-4808320A75AC}" srcOrd="0" destOrd="0" presId="urn:microsoft.com/office/officeart/2005/8/layout/vList3#1"/>
    <dgm:cxn modelId="{CD9E902C-0CFE-4548-B3EB-30FB9EE88BF0}" type="presOf" srcId="{4E83453E-5F21-4288-9F83-29DB346F57AF}" destId="{FA806CFA-599B-438B-8E1D-70A0E976E076}" srcOrd="0" destOrd="0" presId="urn:microsoft.com/office/officeart/2005/8/layout/vList3#1"/>
    <dgm:cxn modelId="{6231C2E7-1BFA-44DD-A071-51A2F0AA7F21}" type="presOf" srcId="{581E0014-2435-49B7-96FA-0D655F819635}" destId="{E92EA675-7FF2-4F8C-B1E7-E29E1BCB5270}" srcOrd="0" destOrd="0" presId="urn:microsoft.com/office/officeart/2005/8/layout/vList3#1"/>
    <dgm:cxn modelId="{231C5B34-6958-4E7B-B1FA-C077FBCC3215}" type="presOf" srcId="{94A43ADC-0F6F-4181-98DF-CEFFEB1A6502}" destId="{D260D04E-C85F-44A7-A1FC-D3888D241D21}" srcOrd="0" destOrd="0" presId="urn:microsoft.com/office/officeart/2005/8/layout/vList3#1"/>
    <dgm:cxn modelId="{70B0598D-E77A-494C-B42D-6719782138AB}" srcId="{B019542B-2160-4AC6-8C12-2032AF2996EF}" destId="{581E0014-2435-49B7-96FA-0D655F819635}" srcOrd="1" destOrd="0" parTransId="{66231508-54AA-4D04-9D72-78D266BEBEA8}" sibTransId="{7CDCD57B-8A82-4C67-B5F7-BD0EB9959C72}"/>
    <dgm:cxn modelId="{D57C90A4-93B1-4103-8439-0EA56B029FCF}" srcId="{B019542B-2160-4AC6-8C12-2032AF2996EF}" destId="{94A43ADC-0F6F-4181-98DF-CEFFEB1A6502}" srcOrd="2" destOrd="0" parTransId="{A74BB23A-7CAE-4BF7-AAC6-D505D84C5393}" sibTransId="{AA045291-4F94-480B-ABCD-95E59D707861}"/>
    <dgm:cxn modelId="{90E7D1DB-A825-4064-BB64-254932325BAE}" srcId="{B019542B-2160-4AC6-8C12-2032AF2996EF}" destId="{4E83453E-5F21-4288-9F83-29DB346F57AF}" srcOrd="0" destOrd="0" parTransId="{E4A5B924-3156-4C77-BF4D-5BD01B58572E}" sibTransId="{3C3E3101-497F-48EE-B314-CEFF38AD5969}"/>
    <dgm:cxn modelId="{56A768DD-E348-4AE2-B46C-77B79C41BDC0}" type="presParOf" srcId="{2DE6EB81-5FE5-4D48-B70B-4808320A75AC}" destId="{86BB73BE-946E-4F99-9DC2-5CE82EB3049E}" srcOrd="0" destOrd="0" presId="urn:microsoft.com/office/officeart/2005/8/layout/vList3#1"/>
    <dgm:cxn modelId="{705B3488-EF72-457F-84F9-EE11E11EA7B0}" type="presParOf" srcId="{86BB73BE-946E-4F99-9DC2-5CE82EB3049E}" destId="{22844263-12A8-4CFE-9CFC-EAB929B1E895}" srcOrd="0" destOrd="0" presId="urn:microsoft.com/office/officeart/2005/8/layout/vList3#1"/>
    <dgm:cxn modelId="{47C7D5C0-7485-46FB-B7C1-B46C8439AF7B}" type="presParOf" srcId="{86BB73BE-946E-4F99-9DC2-5CE82EB3049E}" destId="{FA806CFA-599B-438B-8E1D-70A0E976E076}" srcOrd="1" destOrd="0" presId="urn:microsoft.com/office/officeart/2005/8/layout/vList3#1"/>
    <dgm:cxn modelId="{4EA28310-23E3-408F-897A-31A69DC25111}" type="presParOf" srcId="{2DE6EB81-5FE5-4D48-B70B-4808320A75AC}" destId="{D146A677-8BDF-4750-91AE-A88382EA1645}" srcOrd="1" destOrd="0" presId="urn:microsoft.com/office/officeart/2005/8/layout/vList3#1"/>
    <dgm:cxn modelId="{D31B6511-22AF-40DF-92B8-EF6392F78C44}" type="presParOf" srcId="{2DE6EB81-5FE5-4D48-B70B-4808320A75AC}" destId="{274280B7-DC7F-40E0-9E33-1C9B9BEFD43E}" srcOrd="2" destOrd="0" presId="urn:microsoft.com/office/officeart/2005/8/layout/vList3#1"/>
    <dgm:cxn modelId="{A01C9403-2244-4ED2-B819-73D6D4C1A4D0}" type="presParOf" srcId="{274280B7-DC7F-40E0-9E33-1C9B9BEFD43E}" destId="{0D2803C9-E850-41C3-9B3A-F1BB382452B6}" srcOrd="0" destOrd="0" presId="urn:microsoft.com/office/officeart/2005/8/layout/vList3#1"/>
    <dgm:cxn modelId="{6D512B78-EC38-4B90-BE89-8A11F04AE7C4}" type="presParOf" srcId="{274280B7-DC7F-40E0-9E33-1C9B9BEFD43E}" destId="{E92EA675-7FF2-4F8C-B1E7-E29E1BCB5270}" srcOrd="1" destOrd="0" presId="urn:microsoft.com/office/officeart/2005/8/layout/vList3#1"/>
    <dgm:cxn modelId="{D7776C3E-9685-4EA4-8DB1-313EC020961A}" type="presParOf" srcId="{2DE6EB81-5FE5-4D48-B70B-4808320A75AC}" destId="{AC1B52CB-52F9-49B7-AB75-76356256D157}" srcOrd="3" destOrd="0" presId="urn:microsoft.com/office/officeart/2005/8/layout/vList3#1"/>
    <dgm:cxn modelId="{2AF68235-000E-4F38-9168-C4ACC44D3B00}" type="presParOf" srcId="{2DE6EB81-5FE5-4D48-B70B-4808320A75AC}" destId="{A5B0BC20-AB6A-400C-80D2-5279B11849EA}" srcOrd="4" destOrd="0" presId="urn:microsoft.com/office/officeart/2005/8/layout/vList3#1"/>
    <dgm:cxn modelId="{1942D2A3-B223-4178-8154-A9F52A6CD618}" type="presParOf" srcId="{A5B0BC20-AB6A-400C-80D2-5279B11849EA}" destId="{CDE530E1-9000-4FB6-BA5B-009E7DE56948}" srcOrd="0" destOrd="0" presId="urn:microsoft.com/office/officeart/2005/8/layout/vList3#1"/>
    <dgm:cxn modelId="{2048C9E4-F263-474C-98A4-713189FAEEED}" type="presParOf" srcId="{A5B0BC20-AB6A-400C-80D2-5279B11849EA}" destId="{D260D04E-C85F-44A7-A1FC-D3888D241D2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89266-CF4C-4E7E-8515-692254D27DE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1C63B-F270-413D-93E1-68B2F0D4515D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Разработка законопроекта о передаче полномочий на районный </a:t>
          </a:r>
          <a:r>
            <a:rPr lang="ru-RU" b="1" dirty="0" smtClean="0"/>
            <a:t>уровень</a:t>
          </a:r>
          <a:endParaRPr lang="ru-RU" b="1" dirty="0"/>
        </a:p>
      </dgm:t>
    </dgm:pt>
    <dgm:pt modelId="{8B63B41F-6C72-4829-A392-1C3AFE9779CE}" type="parTrans" cxnId="{A17F2CAF-668C-44B0-ADCC-205B915FB79A}">
      <dgm:prSet/>
      <dgm:spPr/>
      <dgm:t>
        <a:bodyPr/>
        <a:lstStyle/>
        <a:p>
          <a:endParaRPr lang="ru-RU"/>
        </a:p>
      </dgm:t>
    </dgm:pt>
    <dgm:pt modelId="{0B2332B3-1F5B-4C38-A2CE-C0AF7C8E927D}" type="sibTrans" cxnId="{A17F2CAF-668C-44B0-ADCC-205B915FB79A}">
      <dgm:prSet/>
      <dgm:spPr/>
      <dgm:t>
        <a:bodyPr/>
        <a:lstStyle/>
        <a:p>
          <a:endParaRPr lang="ru-RU"/>
        </a:p>
      </dgm:t>
    </dgm:pt>
    <dgm:pt modelId="{A9CCEFC4-418E-4F01-8279-2DB849410178}">
      <dgm:prSet phldrT="[Текст]"/>
      <dgm:spPr/>
      <dgm:t>
        <a:bodyPr/>
        <a:lstStyle/>
        <a:p>
          <a:r>
            <a:rPr lang="ru-RU" dirty="0" smtClean="0"/>
            <a:t>разработан</a:t>
          </a:r>
          <a:endParaRPr lang="ru-RU" dirty="0"/>
        </a:p>
      </dgm:t>
    </dgm:pt>
    <dgm:pt modelId="{4C627E93-0585-44BB-8B30-E447A08E1D55}" type="parTrans" cxnId="{4E716FAC-3B1D-4C2F-9E1F-B160CAA8C4FD}">
      <dgm:prSet/>
      <dgm:spPr/>
      <dgm:t>
        <a:bodyPr/>
        <a:lstStyle/>
        <a:p>
          <a:endParaRPr lang="ru-RU"/>
        </a:p>
      </dgm:t>
    </dgm:pt>
    <dgm:pt modelId="{E884F1D3-7BAD-48D3-9DA1-FFC03CF678A4}" type="sibTrans" cxnId="{4E716FAC-3B1D-4C2F-9E1F-B160CAA8C4FD}">
      <dgm:prSet/>
      <dgm:spPr/>
      <dgm:t>
        <a:bodyPr/>
        <a:lstStyle/>
        <a:p>
          <a:endParaRPr lang="ru-RU"/>
        </a:p>
      </dgm:t>
    </dgm:pt>
    <dgm:pt modelId="{1565A547-4E8D-48E7-B0FD-669367118BE5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Принять дополнительные меры по получению паспортов  и актов готовности к отопительному периоду</a:t>
          </a:r>
          <a:endParaRPr lang="ru-RU" b="1" dirty="0"/>
        </a:p>
      </dgm:t>
    </dgm:pt>
    <dgm:pt modelId="{056DC23C-5905-45FB-A8A9-D825643F2DC5}" type="parTrans" cxnId="{5E785951-AE30-4281-8C0F-71AFE3D5E514}">
      <dgm:prSet/>
      <dgm:spPr/>
      <dgm:t>
        <a:bodyPr/>
        <a:lstStyle/>
        <a:p>
          <a:endParaRPr lang="ru-RU"/>
        </a:p>
      </dgm:t>
    </dgm:pt>
    <dgm:pt modelId="{1D1CA9DE-5A69-40AE-8AB8-53D6CFA565C3}" type="sibTrans" cxnId="{5E785951-AE30-4281-8C0F-71AFE3D5E514}">
      <dgm:prSet/>
      <dgm:spPr/>
      <dgm:t>
        <a:bodyPr/>
        <a:lstStyle/>
        <a:p>
          <a:endParaRPr lang="ru-RU"/>
        </a:p>
      </dgm:t>
    </dgm:pt>
    <dgm:pt modelId="{0724640A-B512-429F-9C76-FC6AD341E5CF}">
      <dgm:prSet phldrT="[Текст]"/>
      <dgm:spPr/>
      <dgm:t>
        <a:bodyPr/>
        <a:lstStyle/>
        <a:p>
          <a:r>
            <a:rPr lang="ru-RU" baseline="0" dirty="0" smtClean="0"/>
            <a:t>В 2015 году получено  281паспортов и актов готовности</a:t>
          </a:r>
        </a:p>
        <a:p>
          <a:r>
            <a:rPr lang="ru-RU" baseline="0" dirty="0" smtClean="0"/>
            <a:t>В 2016 году получено 323 паспорта и акта готовности</a:t>
          </a:r>
          <a:endParaRPr lang="ru-RU" dirty="0"/>
        </a:p>
      </dgm:t>
    </dgm:pt>
    <dgm:pt modelId="{CBD5D5B7-49B9-4B4D-9CF4-74C66B3910E2}" type="parTrans" cxnId="{F9820592-1742-4B80-B397-38F9A049622E}">
      <dgm:prSet/>
      <dgm:spPr/>
      <dgm:t>
        <a:bodyPr/>
        <a:lstStyle/>
        <a:p>
          <a:endParaRPr lang="ru-RU"/>
        </a:p>
      </dgm:t>
    </dgm:pt>
    <dgm:pt modelId="{7B2B8D6A-1799-4667-8DB8-33299738B8A4}" type="sibTrans" cxnId="{F9820592-1742-4B80-B397-38F9A049622E}">
      <dgm:prSet/>
      <dgm:spPr/>
      <dgm:t>
        <a:bodyPr/>
        <a:lstStyle/>
        <a:p>
          <a:endParaRPr lang="ru-RU"/>
        </a:p>
      </dgm:t>
    </dgm:pt>
    <dgm:pt modelId="{5DD9B339-EF27-4A74-880B-81C228C6F2F6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Проведение балансовых комиссий по итогам хозяйственно – финансовой деятельности</a:t>
          </a:r>
          <a:endParaRPr lang="ru-RU" b="1" dirty="0"/>
        </a:p>
      </dgm:t>
    </dgm:pt>
    <dgm:pt modelId="{FD6C6002-62B8-4B06-ACED-E7BCE78036AA}" type="parTrans" cxnId="{C519E347-1AA9-4B4D-B572-F21FB4C8A2BC}">
      <dgm:prSet/>
      <dgm:spPr/>
      <dgm:t>
        <a:bodyPr/>
        <a:lstStyle/>
        <a:p>
          <a:endParaRPr lang="ru-RU"/>
        </a:p>
      </dgm:t>
    </dgm:pt>
    <dgm:pt modelId="{A1759927-138E-4D9C-A895-ABDAD66E8517}" type="sibTrans" cxnId="{C519E347-1AA9-4B4D-B572-F21FB4C8A2BC}">
      <dgm:prSet/>
      <dgm:spPr/>
      <dgm:t>
        <a:bodyPr/>
        <a:lstStyle/>
        <a:p>
          <a:endParaRPr lang="ru-RU"/>
        </a:p>
      </dgm:t>
    </dgm:pt>
    <dgm:pt modelId="{3CF9E073-2A34-4474-8E14-92B603E4AD55}">
      <dgm:prSet phldrT="[Текст]"/>
      <dgm:spPr/>
      <dgm:t>
        <a:bodyPr/>
        <a:lstStyle/>
        <a:p>
          <a:r>
            <a:rPr lang="ru-RU" dirty="0" smtClean="0"/>
            <a:t>Проведено 15 комиссий</a:t>
          </a:r>
          <a:endParaRPr lang="ru-RU" dirty="0"/>
        </a:p>
      </dgm:t>
    </dgm:pt>
    <dgm:pt modelId="{61166A80-8F81-45D1-B1A5-404B6270AB8E}" type="parTrans" cxnId="{B7F4D341-5E5C-4C39-A46F-93DFC71E0780}">
      <dgm:prSet/>
      <dgm:spPr/>
      <dgm:t>
        <a:bodyPr/>
        <a:lstStyle/>
        <a:p>
          <a:endParaRPr lang="ru-RU"/>
        </a:p>
      </dgm:t>
    </dgm:pt>
    <dgm:pt modelId="{1478C673-3DCD-45C6-A6FB-E2800FB06972}" type="sibTrans" cxnId="{B7F4D341-5E5C-4C39-A46F-93DFC71E0780}">
      <dgm:prSet/>
      <dgm:spPr/>
      <dgm:t>
        <a:bodyPr/>
        <a:lstStyle/>
        <a:p>
          <a:endParaRPr lang="ru-RU"/>
        </a:p>
      </dgm:t>
    </dgm:pt>
    <dgm:pt modelId="{D151F779-B557-43D9-9548-FFF4D51CCADB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Переформатирование подпрограммы «Чистая вода»</a:t>
          </a:r>
          <a:endParaRPr lang="ru-RU" b="1" dirty="0"/>
        </a:p>
      </dgm:t>
    </dgm:pt>
    <dgm:pt modelId="{44CD1BA6-089B-488D-B9A0-147F9EA2392D}" type="parTrans" cxnId="{16F4C713-BDD9-47B0-A0F4-E217252DCD98}">
      <dgm:prSet/>
      <dgm:spPr/>
      <dgm:t>
        <a:bodyPr/>
        <a:lstStyle/>
        <a:p>
          <a:endParaRPr lang="ru-RU"/>
        </a:p>
      </dgm:t>
    </dgm:pt>
    <dgm:pt modelId="{6F1B9C4D-267F-43E4-905B-1A4A595A8530}" type="sibTrans" cxnId="{16F4C713-BDD9-47B0-A0F4-E217252DCD98}">
      <dgm:prSet/>
      <dgm:spPr/>
      <dgm:t>
        <a:bodyPr/>
        <a:lstStyle/>
        <a:p>
          <a:endParaRPr lang="ru-RU"/>
        </a:p>
      </dgm:t>
    </dgm:pt>
    <dgm:pt modelId="{491B20F1-8FE1-46E6-B48A-EA94FEDB0D76}">
      <dgm:prSet phldrT="[Текст]"/>
      <dgm:spPr/>
      <dgm:t>
        <a:bodyPr/>
        <a:lstStyle/>
        <a:p>
          <a:r>
            <a:rPr lang="ru-RU" dirty="0" smtClean="0"/>
            <a:t>Подпрограмма переформатирована</a:t>
          </a:r>
          <a:endParaRPr lang="ru-RU" dirty="0"/>
        </a:p>
      </dgm:t>
    </dgm:pt>
    <dgm:pt modelId="{6E25742E-DC84-4775-AFD4-BD3F3C9ADECC}" type="parTrans" cxnId="{9E45D745-31F0-4471-AAA0-B7712E303AE6}">
      <dgm:prSet/>
      <dgm:spPr/>
      <dgm:t>
        <a:bodyPr/>
        <a:lstStyle/>
        <a:p>
          <a:endParaRPr lang="ru-RU"/>
        </a:p>
      </dgm:t>
    </dgm:pt>
    <dgm:pt modelId="{DBC96FE5-B968-444B-9C54-301A298D3595}" type="sibTrans" cxnId="{9E45D745-31F0-4471-AAA0-B7712E303AE6}">
      <dgm:prSet/>
      <dgm:spPr/>
      <dgm:t>
        <a:bodyPr/>
        <a:lstStyle/>
        <a:p>
          <a:endParaRPr lang="ru-RU"/>
        </a:p>
      </dgm:t>
    </dgm:pt>
    <dgm:pt modelId="{37818AB8-CC75-4FAC-B969-3FCF433F978C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100" dirty="0" smtClean="0"/>
            <a:t>Обеспечить формирование региональной программы капитального ремонта, учитывая параметры комплексности и сбалансированности</a:t>
          </a:r>
          <a:endParaRPr lang="ru-RU" sz="1100" b="1" dirty="0"/>
        </a:p>
      </dgm:t>
    </dgm:pt>
    <dgm:pt modelId="{3C36890A-98F9-4385-9FA3-A6836B549171}" type="parTrans" cxnId="{13E86E46-98FB-41E9-9C18-7A80CA9F14D7}">
      <dgm:prSet/>
      <dgm:spPr/>
      <dgm:t>
        <a:bodyPr/>
        <a:lstStyle/>
        <a:p>
          <a:endParaRPr lang="ru-RU"/>
        </a:p>
      </dgm:t>
    </dgm:pt>
    <dgm:pt modelId="{A9C4B90F-65DC-443A-B89E-34C0606852FA}" type="sibTrans" cxnId="{13E86E46-98FB-41E9-9C18-7A80CA9F14D7}">
      <dgm:prSet/>
      <dgm:spPr/>
      <dgm:t>
        <a:bodyPr/>
        <a:lstStyle/>
        <a:p>
          <a:endParaRPr lang="ru-RU"/>
        </a:p>
      </dgm:t>
    </dgm:pt>
    <dgm:pt modelId="{BB9C0FA4-763E-4A36-BBB7-1B7265D851B2}">
      <dgm:prSet phldrT="[Текст]"/>
      <dgm:spPr/>
      <dgm:t>
        <a:bodyPr/>
        <a:lstStyle/>
        <a:p>
          <a:r>
            <a:rPr lang="ru-RU" dirty="0" smtClean="0"/>
            <a:t>Внесены изменения в областной Закон о кап. ремонте, проведена актуализация программы, учитывая параметры комплексности и сбалансированности</a:t>
          </a:r>
          <a:endParaRPr lang="ru-RU" dirty="0"/>
        </a:p>
      </dgm:t>
    </dgm:pt>
    <dgm:pt modelId="{0E01B775-44ED-4AF3-89B2-55366E56FFC2}" type="parTrans" cxnId="{C0820B5E-5861-4366-AEA6-4E6DCBA481F9}">
      <dgm:prSet/>
      <dgm:spPr/>
      <dgm:t>
        <a:bodyPr/>
        <a:lstStyle/>
        <a:p>
          <a:endParaRPr lang="ru-RU"/>
        </a:p>
      </dgm:t>
    </dgm:pt>
    <dgm:pt modelId="{5B6FB762-6CCC-4290-8E29-CDCFB2539BA3}" type="sibTrans" cxnId="{C0820B5E-5861-4366-AEA6-4E6DCBA481F9}">
      <dgm:prSet/>
      <dgm:spPr/>
      <dgm:t>
        <a:bodyPr/>
        <a:lstStyle/>
        <a:p>
          <a:endParaRPr lang="ru-RU"/>
        </a:p>
      </dgm:t>
    </dgm:pt>
    <dgm:pt modelId="{37872FA5-E43E-4670-9FC2-D6C8FF586E42}">
      <dgm:prSet phldrT="[Текст]"/>
      <dgm:spPr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Проработать новые подходы к  формированию порядка отбора подрядных организаций</a:t>
          </a:r>
          <a:endParaRPr lang="ru-RU" b="1" dirty="0"/>
        </a:p>
      </dgm:t>
    </dgm:pt>
    <dgm:pt modelId="{19BCA17B-A628-4A8F-93F6-E769195CB6F7}" type="parTrans" cxnId="{BE82313B-D5D5-478C-BD26-1FD605222951}">
      <dgm:prSet/>
      <dgm:spPr/>
      <dgm:t>
        <a:bodyPr/>
        <a:lstStyle/>
        <a:p>
          <a:endParaRPr lang="ru-RU"/>
        </a:p>
      </dgm:t>
    </dgm:pt>
    <dgm:pt modelId="{733684BD-8343-416B-B5A3-858718336A7C}" type="sibTrans" cxnId="{BE82313B-D5D5-478C-BD26-1FD605222951}">
      <dgm:prSet/>
      <dgm:spPr/>
      <dgm:t>
        <a:bodyPr/>
        <a:lstStyle/>
        <a:p>
          <a:endParaRPr lang="ru-RU"/>
        </a:p>
      </dgm:t>
    </dgm:pt>
    <dgm:pt modelId="{73617B2A-988C-46C6-A8B7-044E9EED06B5}">
      <dgm:prSet phldrT="[Текст]"/>
      <dgm:spPr/>
      <dgm:t>
        <a:bodyPr/>
        <a:lstStyle/>
        <a:p>
          <a:r>
            <a:rPr lang="ru-RU" dirty="0" smtClean="0"/>
            <a:t>Новые подходы проработаны</a:t>
          </a:r>
          <a:endParaRPr lang="ru-RU" dirty="0"/>
        </a:p>
      </dgm:t>
    </dgm:pt>
    <dgm:pt modelId="{91289583-962F-486F-A68D-3D02DE7DBF46}" type="parTrans" cxnId="{220A8B40-D3CB-496A-A415-C36E89397954}">
      <dgm:prSet/>
      <dgm:spPr/>
      <dgm:t>
        <a:bodyPr/>
        <a:lstStyle/>
        <a:p>
          <a:endParaRPr lang="ru-RU"/>
        </a:p>
      </dgm:t>
    </dgm:pt>
    <dgm:pt modelId="{69FD13E3-2028-478F-8D8D-2205503EB577}" type="sibTrans" cxnId="{220A8B40-D3CB-496A-A415-C36E89397954}">
      <dgm:prSet/>
      <dgm:spPr/>
      <dgm:t>
        <a:bodyPr/>
        <a:lstStyle/>
        <a:p>
          <a:endParaRPr lang="ru-RU"/>
        </a:p>
      </dgm:t>
    </dgm:pt>
    <dgm:pt modelId="{0DB92B29-2F5A-465D-8D14-CF9E8B9619FD}" type="pres">
      <dgm:prSet presAssocID="{F7189266-CF4C-4E7E-8515-692254D27DE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1A99C7-58EF-478D-ACDF-B87A2AA4F62F}" type="pres">
      <dgm:prSet presAssocID="{BEE1C63B-F270-413D-93E1-68B2F0D4515D}" presName="horFlow" presStyleCnt="0"/>
      <dgm:spPr/>
    </dgm:pt>
    <dgm:pt modelId="{D06AE1BF-C627-4A9B-AED9-3D93515C6629}" type="pres">
      <dgm:prSet presAssocID="{BEE1C63B-F270-413D-93E1-68B2F0D4515D}" presName="bigChev" presStyleLbl="node1" presStyleIdx="0" presStyleCnt="6" custScaleX="420995" custScaleY="145355" custLinFactNeighborX="16889"/>
      <dgm:spPr/>
      <dgm:t>
        <a:bodyPr/>
        <a:lstStyle/>
        <a:p>
          <a:endParaRPr lang="ru-RU"/>
        </a:p>
      </dgm:t>
    </dgm:pt>
    <dgm:pt modelId="{7DFB62AA-FCBA-4812-A924-19487D456858}" type="pres">
      <dgm:prSet presAssocID="{4C627E93-0585-44BB-8B30-E447A08E1D55}" presName="parTrans" presStyleCnt="0"/>
      <dgm:spPr/>
    </dgm:pt>
    <dgm:pt modelId="{FEC04205-0D02-4745-A1FD-94823AD934C6}" type="pres">
      <dgm:prSet presAssocID="{A9CCEFC4-418E-4F01-8279-2DB849410178}" presName="node" presStyleLbl="alignAccFollowNode1" presStyleIdx="0" presStyleCnt="6" custAng="0" custScaleX="584682" custScaleY="174961" custLinFactNeighborX="-63496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2FA53-B24D-4DE3-A8D4-29C9DBD562F8}" type="pres">
      <dgm:prSet presAssocID="{BEE1C63B-F270-413D-93E1-68B2F0D4515D}" presName="vSp" presStyleCnt="0"/>
      <dgm:spPr/>
    </dgm:pt>
    <dgm:pt modelId="{31596AF7-BAEC-4CF7-8D85-24C399504394}" type="pres">
      <dgm:prSet presAssocID="{1565A547-4E8D-48E7-B0FD-669367118BE5}" presName="horFlow" presStyleCnt="0"/>
      <dgm:spPr/>
    </dgm:pt>
    <dgm:pt modelId="{E45B5DA4-1E26-4656-9F6F-25ECF3B39134}" type="pres">
      <dgm:prSet presAssocID="{1565A547-4E8D-48E7-B0FD-669367118BE5}" presName="bigChev" presStyleLbl="node1" presStyleIdx="1" presStyleCnt="6" custScaleX="420995" custScaleY="145355" custLinFactNeighborX="16889"/>
      <dgm:spPr/>
      <dgm:t>
        <a:bodyPr/>
        <a:lstStyle/>
        <a:p>
          <a:endParaRPr lang="ru-RU"/>
        </a:p>
      </dgm:t>
    </dgm:pt>
    <dgm:pt modelId="{426AFED2-501B-477E-BF4A-DCA40C2B2CF3}" type="pres">
      <dgm:prSet presAssocID="{CBD5D5B7-49B9-4B4D-9CF4-74C66B3910E2}" presName="parTrans" presStyleCnt="0"/>
      <dgm:spPr/>
    </dgm:pt>
    <dgm:pt modelId="{15026FDE-E33A-4D5F-857C-A8D478815F78}" type="pres">
      <dgm:prSet presAssocID="{0724640A-B512-429F-9C76-FC6AD341E5CF}" presName="node" presStyleLbl="alignAccFollowNode1" presStyleIdx="1" presStyleCnt="6" custAng="0" custScaleX="584682" custScaleY="174961" custLinFactNeighborX="-63496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B21F4-953C-456A-B880-97E7864C7082}" type="pres">
      <dgm:prSet presAssocID="{1565A547-4E8D-48E7-B0FD-669367118BE5}" presName="vSp" presStyleCnt="0"/>
      <dgm:spPr/>
    </dgm:pt>
    <dgm:pt modelId="{794D1ADF-BECA-4BE5-B46B-3C431EE8EA44}" type="pres">
      <dgm:prSet presAssocID="{5DD9B339-EF27-4A74-880B-81C228C6F2F6}" presName="horFlow" presStyleCnt="0"/>
      <dgm:spPr/>
    </dgm:pt>
    <dgm:pt modelId="{4C168DF5-2CF9-4412-89B2-5A746B57E547}" type="pres">
      <dgm:prSet presAssocID="{5DD9B339-EF27-4A74-880B-81C228C6F2F6}" presName="bigChev" presStyleLbl="node1" presStyleIdx="2" presStyleCnt="6" custScaleX="420995" custScaleY="145355" custLinFactNeighborX="16889"/>
      <dgm:spPr/>
      <dgm:t>
        <a:bodyPr/>
        <a:lstStyle/>
        <a:p>
          <a:endParaRPr lang="ru-RU"/>
        </a:p>
      </dgm:t>
    </dgm:pt>
    <dgm:pt modelId="{EA26333D-FB2B-4671-86F7-C6081492C42F}" type="pres">
      <dgm:prSet presAssocID="{61166A80-8F81-45D1-B1A5-404B6270AB8E}" presName="parTrans" presStyleCnt="0"/>
      <dgm:spPr/>
    </dgm:pt>
    <dgm:pt modelId="{A2BA116F-53D0-42E8-BBBC-21595FAD121C}" type="pres">
      <dgm:prSet presAssocID="{3CF9E073-2A34-4474-8E14-92B603E4AD55}" presName="node" presStyleLbl="alignAccFollowNode1" presStyleIdx="2" presStyleCnt="6" custAng="0" custScaleX="584682" custScaleY="174961" custLinFactNeighborX="-63496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43B07-DF53-456B-918A-2C1AD80A1F8A}" type="pres">
      <dgm:prSet presAssocID="{5DD9B339-EF27-4A74-880B-81C228C6F2F6}" presName="vSp" presStyleCnt="0"/>
      <dgm:spPr/>
    </dgm:pt>
    <dgm:pt modelId="{D5AD5328-06DA-4C08-BAE0-65E57EB48F1A}" type="pres">
      <dgm:prSet presAssocID="{D151F779-B557-43D9-9548-FFF4D51CCADB}" presName="horFlow" presStyleCnt="0"/>
      <dgm:spPr/>
    </dgm:pt>
    <dgm:pt modelId="{7A4C9B39-3334-4CA6-849E-2148C36137AD}" type="pres">
      <dgm:prSet presAssocID="{D151F779-B557-43D9-9548-FFF4D51CCADB}" presName="bigChev" presStyleLbl="node1" presStyleIdx="3" presStyleCnt="6" custScaleX="420995" custScaleY="145355" custLinFactNeighborX="16889"/>
      <dgm:spPr/>
      <dgm:t>
        <a:bodyPr/>
        <a:lstStyle/>
        <a:p>
          <a:endParaRPr lang="ru-RU"/>
        </a:p>
      </dgm:t>
    </dgm:pt>
    <dgm:pt modelId="{FC3C6278-20A3-445B-9A9F-BC4006E064ED}" type="pres">
      <dgm:prSet presAssocID="{6E25742E-DC84-4775-AFD4-BD3F3C9ADECC}" presName="parTrans" presStyleCnt="0"/>
      <dgm:spPr/>
    </dgm:pt>
    <dgm:pt modelId="{3BEEF73D-F0EB-4F7E-BADB-A0C18613D10F}" type="pres">
      <dgm:prSet presAssocID="{491B20F1-8FE1-46E6-B48A-EA94FEDB0D76}" presName="node" presStyleLbl="alignAccFollowNode1" presStyleIdx="3" presStyleCnt="6" custAng="0" custScaleX="584682" custScaleY="174961" custLinFactNeighborX="-63496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5FDA-9534-41E0-B6E6-00FF1FE34A21}" type="pres">
      <dgm:prSet presAssocID="{D151F779-B557-43D9-9548-FFF4D51CCADB}" presName="vSp" presStyleCnt="0"/>
      <dgm:spPr/>
    </dgm:pt>
    <dgm:pt modelId="{07CE451D-B087-48F0-BFFD-A121286E5EDC}" type="pres">
      <dgm:prSet presAssocID="{37818AB8-CC75-4FAC-B969-3FCF433F978C}" presName="horFlow" presStyleCnt="0"/>
      <dgm:spPr/>
    </dgm:pt>
    <dgm:pt modelId="{9C4FCA69-202C-4738-BB96-C750B9550733}" type="pres">
      <dgm:prSet presAssocID="{37818AB8-CC75-4FAC-B969-3FCF433F978C}" presName="bigChev" presStyleLbl="node1" presStyleIdx="4" presStyleCnt="6" custScaleX="420995" custScaleY="145355" custLinFactNeighborX="16889"/>
      <dgm:spPr/>
      <dgm:t>
        <a:bodyPr/>
        <a:lstStyle/>
        <a:p>
          <a:endParaRPr lang="ru-RU"/>
        </a:p>
      </dgm:t>
    </dgm:pt>
    <dgm:pt modelId="{8DD6FA5F-3D59-47C0-A787-ABE650811510}" type="pres">
      <dgm:prSet presAssocID="{0E01B775-44ED-4AF3-89B2-55366E56FFC2}" presName="parTrans" presStyleCnt="0"/>
      <dgm:spPr/>
    </dgm:pt>
    <dgm:pt modelId="{BAA05189-5071-413B-88BC-8CAFA2D07351}" type="pres">
      <dgm:prSet presAssocID="{BB9C0FA4-763E-4A36-BBB7-1B7265D851B2}" presName="node" presStyleLbl="alignAccFollowNode1" presStyleIdx="4" presStyleCnt="6" custAng="0" custScaleX="584682" custScaleY="174961" custLinFactNeighborX="-63496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70FEA-9442-409D-B220-724829136105}" type="pres">
      <dgm:prSet presAssocID="{37818AB8-CC75-4FAC-B969-3FCF433F978C}" presName="vSp" presStyleCnt="0"/>
      <dgm:spPr/>
    </dgm:pt>
    <dgm:pt modelId="{B4E9A4BE-A3C4-4B4B-9858-810C3BD8ECBB}" type="pres">
      <dgm:prSet presAssocID="{37872FA5-E43E-4670-9FC2-D6C8FF586E42}" presName="horFlow" presStyleCnt="0"/>
      <dgm:spPr/>
    </dgm:pt>
    <dgm:pt modelId="{C3BB269E-4974-4FA5-84EB-2FF45FDEC26A}" type="pres">
      <dgm:prSet presAssocID="{37872FA5-E43E-4670-9FC2-D6C8FF586E42}" presName="bigChev" presStyleLbl="node1" presStyleIdx="5" presStyleCnt="6" custScaleX="420995" custScaleY="145355" custLinFactNeighborX="16889"/>
      <dgm:spPr/>
      <dgm:t>
        <a:bodyPr/>
        <a:lstStyle/>
        <a:p>
          <a:endParaRPr lang="ru-RU"/>
        </a:p>
      </dgm:t>
    </dgm:pt>
    <dgm:pt modelId="{1DAE9CF1-4BE0-41DA-A4FF-9CF7CB68DCC2}" type="pres">
      <dgm:prSet presAssocID="{91289583-962F-486F-A68D-3D02DE7DBF46}" presName="parTrans" presStyleCnt="0"/>
      <dgm:spPr/>
    </dgm:pt>
    <dgm:pt modelId="{B3110052-6070-45B2-87BF-CFFE55EE6C85}" type="pres">
      <dgm:prSet presAssocID="{73617B2A-988C-46C6-A8B7-044E9EED06B5}" presName="node" presStyleLbl="alignAccFollowNode1" presStyleIdx="5" presStyleCnt="6" custAng="0" custScaleX="584682" custScaleY="174961" custLinFactNeighborX="-63496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F2CAF-668C-44B0-ADCC-205B915FB79A}" srcId="{F7189266-CF4C-4E7E-8515-692254D27DE7}" destId="{BEE1C63B-F270-413D-93E1-68B2F0D4515D}" srcOrd="0" destOrd="0" parTransId="{8B63B41F-6C72-4829-A392-1C3AFE9779CE}" sibTransId="{0B2332B3-1F5B-4C38-A2CE-C0AF7C8E927D}"/>
    <dgm:cxn modelId="{C9681B4E-F107-46AC-A99F-530B2005F98A}" type="presOf" srcId="{491B20F1-8FE1-46E6-B48A-EA94FEDB0D76}" destId="{3BEEF73D-F0EB-4F7E-BADB-A0C18613D10F}" srcOrd="0" destOrd="0" presId="urn:microsoft.com/office/officeart/2005/8/layout/lProcess3"/>
    <dgm:cxn modelId="{16F4C713-BDD9-47B0-A0F4-E217252DCD98}" srcId="{F7189266-CF4C-4E7E-8515-692254D27DE7}" destId="{D151F779-B557-43D9-9548-FFF4D51CCADB}" srcOrd="3" destOrd="0" parTransId="{44CD1BA6-089B-488D-B9A0-147F9EA2392D}" sibTransId="{6F1B9C4D-267F-43E4-905B-1A4A595A8530}"/>
    <dgm:cxn modelId="{4E716FAC-3B1D-4C2F-9E1F-B160CAA8C4FD}" srcId="{BEE1C63B-F270-413D-93E1-68B2F0D4515D}" destId="{A9CCEFC4-418E-4F01-8279-2DB849410178}" srcOrd="0" destOrd="0" parTransId="{4C627E93-0585-44BB-8B30-E447A08E1D55}" sibTransId="{E884F1D3-7BAD-48D3-9DA1-FFC03CF678A4}"/>
    <dgm:cxn modelId="{06896017-8221-4A8E-9489-D1E11043DEFB}" type="presOf" srcId="{3CF9E073-2A34-4474-8E14-92B603E4AD55}" destId="{A2BA116F-53D0-42E8-BBBC-21595FAD121C}" srcOrd="0" destOrd="0" presId="urn:microsoft.com/office/officeart/2005/8/layout/lProcess3"/>
    <dgm:cxn modelId="{9E45D745-31F0-4471-AAA0-B7712E303AE6}" srcId="{D151F779-B557-43D9-9548-FFF4D51CCADB}" destId="{491B20F1-8FE1-46E6-B48A-EA94FEDB0D76}" srcOrd="0" destOrd="0" parTransId="{6E25742E-DC84-4775-AFD4-BD3F3C9ADECC}" sibTransId="{DBC96FE5-B968-444B-9C54-301A298D3595}"/>
    <dgm:cxn modelId="{3B0F90DE-4109-405B-82A7-02B98B989DC5}" type="presOf" srcId="{BEE1C63B-F270-413D-93E1-68B2F0D4515D}" destId="{D06AE1BF-C627-4A9B-AED9-3D93515C6629}" srcOrd="0" destOrd="0" presId="urn:microsoft.com/office/officeart/2005/8/layout/lProcess3"/>
    <dgm:cxn modelId="{BE82313B-D5D5-478C-BD26-1FD605222951}" srcId="{F7189266-CF4C-4E7E-8515-692254D27DE7}" destId="{37872FA5-E43E-4670-9FC2-D6C8FF586E42}" srcOrd="5" destOrd="0" parTransId="{19BCA17B-A628-4A8F-93F6-E769195CB6F7}" sibTransId="{733684BD-8343-416B-B5A3-858718336A7C}"/>
    <dgm:cxn modelId="{29C16067-10B2-4C0E-B6EB-3AC6D91E6B46}" type="presOf" srcId="{1565A547-4E8D-48E7-B0FD-669367118BE5}" destId="{E45B5DA4-1E26-4656-9F6F-25ECF3B39134}" srcOrd="0" destOrd="0" presId="urn:microsoft.com/office/officeart/2005/8/layout/lProcess3"/>
    <dgm:cxn modelId="{220A8B40-D3CB-496A-A415-C36E89397954}" srcId="{37872FA5-E43E-4670-9FC2-D6C8FF586E42}" destId="{73617B2A-988C-46C6-A8B7-044E9EED06B5}" srcOrd="0" destOrd="0" parTransId="{91289583-962F-486F-A68D-3D02DE7DBF46}" sibTransId="{69FD13E3-2028-478F-8D8D-2205503EB577}"/>
    <dgm:cxn modelId="{C0820B5E-5861-4366-AEA6-4E6DCBA481F9}" srcId="{37818AB8-CC75-4FAC-B969-3FCF433F978C}" destId="{BB9C0FA4-763E-4A36-BBB7-1B7265D851B2}" srcOrd="0" destOrd="0" parTransId="{0E01B775-44ED-4AF3-89B2-55366E56FFC2}" sibTransId="{5B6FB762-6CCC-4290-8E29-CDCFB2539BA3}"/>
    <dgm:cxn modelId="{4F63C487-2B7F-4A64-B84A-2B53E7E29FEF}" type="presOf" srcId="{F7189266-CF4C-4E7E-8515-692254D27DE7}" destId="{0DB92B29-2F5A-465D-8D14-CF9E8B9619FD}" srcOrd="0" destOrd="0" presId="urn:microsoft.com/office/officeart/2005/8/layout/lProcess3"/>
    <dgm:cxn modelId="{A4CE9C54-7667-4D22-8C93-CEA9F1C6D498}" type="presOf" srcId="{D151F779-B557-43D9-9548-FFF4D51CCADB}" destId="{7A4C9B39-3334-4CA6-849E-2148C36137AD}" srcOrd="0" destOrd="0" presId="urn:microsoft.com/office/officeart/2005/8/layout/lProcess3"/>
    <dgm:cxn modelId="{D1CF8823-8ECB-41F4-BB79-42BC2613CF46}" type="presOf" srcId="{37872FA5-E43E-4670-9FC2-D6C8FF586E42}" destId="{C3BB269E-4974-4FA5-84EB-2FF45FDEC26A}" srcOrd="0" destOrd="0" presId="urn:microsoft.com/office/officeart/2005/8/layout/lProcess3"/>
    <dgm:cxn modelId="{C519E347-1AA9-4B4D-B572-F21FB4C8A2BC}" srcId="{F7189266-CF4C-4E7E-8515-692254D27DE7}" destId="{5DD9B339-EF27-4A74-880B-81C228C6F2F6}" srcOrd="2" destOrd="0" parTransId="{FD6C6002-62B8-4B06-ACED-E7BCE78036AA}" sibTransId="{A1759927-138E-4D9C-A895-ABDAD66E8517}"/>
    <dgm:cxn modelId="{5D9934B4-6E44-47B5-A438-2E67A267E40D}" type="presOf" srcId="{37818AB8-CC75-4FAC-B969-3FCF433F978C}" destId="{9C4FCA69-202C-4738-BB96-C750B9550733}" srcOrd="0" destOrd="0" presId="urn:microsoft.com/office/officeart/2005/8/layout/lProcess3"/>
    <dgm:cxn modelId="{B7F4D341-5E5C-4C39-A46F-93DFC71E0780}" srcId="{5DD9B339-EF27-4A74-880B-81C228C6F2F6}" destId="{3CF9E073-2A34-4474-8E14-92B603E4AD55}" srcOrd="0" destOrd="0" parTransId="{61166A80-8F81-45D1-B1A5-404B6270AB8E}" sibTransId="{1478C673-3DCD-45C6-A6FB-E2800FB06972}"/>
    <dgm:cxn modelId="{8F8484E1-7195-4956-BB65-8004D960076D}" type="presOf" srcId="{BB9C0FA4-763E-4A36-BBB7-1B7265D851B2}" destId="{BAA05189-5071-413B-88BC-8CAFA2D07351}" srcOrd="0" destOrd="0" presId="urn:microsoft.com/office/officeart/2005/8/layout/lProcess3"/>
    <dgm:cxn modelId="{AD58DEDC-A660-4B67-BED5-066538FC2A81}" type="presOf" srcId="{73617B2A-988C-46C6-A8B7-044E9EED06B5}" destId="{B3110052-6070-45B2-87BF-CFFE55EE6C85}" srcOrd="0" destOrd="0" presId="urn:microsoft.com/office/officeart/2005/8/layout/lProcess3"/>
    <dgm:cxn modelId="{93BB95FC-2173-49E3-8C9F-208FFC2EDE2E}" type="presOf" srcId="{5DD9B339-EF27-4A74-880B-81C228C6F2F6}" destId="{4C168DF5-2CF9-4412-89B2-5A746B57E547}" srcOrd="0" destOrd="0" presId="urn:microsoft.com/office/officeart/2005/8/layout/lProcess3"/>
    <dgm:cxn modelId="{0E8EAF61-4DE7-46DB-89BA-B5912F830CFE}" type="presOf" srcId="{A9CCEFC4-418E-4F01-8279-2DB849410178}" destId="{FEC04205-0D02-4745-A1FD-94823AD934C6}" srcOrd="0" destOrd="0" presId="urn:microsoft.com/office/officeart/2005/8/layout/lProcess3"/>
    <dgm:cxn modelId="{83915B27-E9D8-4220-B8E8-041DDB745236}" type="presOf" srcId="{0724640A-B512-429F-9C76-FC6AD341E5CF}" destId="{15026FDE-E33A-4D5F-857C-A8D478815F78}" srcOrd="0" destOrd="0" presId="urn:microsoft.com/office/officeart/2005/8/layout/lProcess3"/>
    <dgm:cxn modelId="{5E785951-AE30-4281-8C0F-71AFE3D5E514}" srcId="{F7189266-CF4C-4E7E-8515-692254D27DE7}" destId="{1565A547-4E8D-48E7-B0FD-669367118BE5}" srcOrd="1" destOrd="0" parTransId="{056DC23C-5905-45FB-A8A9-D825643F2DC5}" sibTransId="{1D1CA9DE-5A69-40AE-8AB8-53D6CFA565C3}"/>
    <dgm:cxn modelId="{13E86E46-98FB-41E9-9C18-7A80CA9F14D7}" srcId="{F7189266-CF4C-4E7E-8515-692254D27DE7}" destId="{37818AB8-CC75-4FAC-B969-3FCF433F978C}" srcOrd="4" destOrd="0" parTransId="{3C36890A-98F9-4385-9FA3-A6836B549171}" sibTransId="{A9C4B90F-65DC-443A-B89E-34C0606852FA}"/>
    <dgm:cxn modelId="{F9820592-1742-4B80-B397-38F9A049622E}" srcId="{1565A547-4E8D-48E7-B0FD-669367118BE5}" destId="{0724640A-B512-429F-9C76-FC6AD341E5CF}" srcOrd="0" destOrd="0" parTransId="{CBD5D5B7-49B9-4B4D-9CF4-74C66B3910E2}" sibTransId="{7B2B8D6A-1799-4667-8DB8-33299738B8A4}"/>
    <dgm:cxn modelId="{B2ADCD8D-CFD4-42FD-964D-302B0BF82784}" type="presParOf" srcId="{0DB92B29-2F5A-465D-8D14-CF9E8B9619FD}" destId="{8B1A99C7-58EF-478D-ACDF-B87A2AA4F62F}" srcOrd="0" destOrd="0" presId="urn:microsoft.com/office/officeart/2005/8/layout/lProcess3"/>
    <dgm:cxn modelId="{0A7A92DA-9484-431C-A39C-474926FF51BA}" type="presParOf" srcId="{8B1A99C7-58EF-478D-ACDF-B87A2AA4F62F}" destId="{D06AE1BF-C627-4A9B-AED9-3D93515C6629}" srcOrd="0" destOrd="0" presId="urn:microsoft.com/office/officeart/2005/8/layout/lProcess3"/>
    <dgm:cxn modelId="{7670D8FA-CFFE-4122-9D3E-DAAFE1E8B045}" type="presParOf" srcId="{8B1A99C7-58EF-478D-ACDF-B87A2AA4F62F}" destId="{7DFB62AA-FCBA-4812-A924-19487D456858}" srcOrd="1" destOrd="0" presId="urn:microsoft.com/office/officeart/2005/8/layout/lProcess3"/>
    <dgm:cxn modelId="{FE5223C9-938D-4ACB-88E0-77B1E07BD8E0}" type="presParOf" srcId="{8B1A99C7-58EF-478D-ACDF-B87A2AA4F62F}" destId="{FEC04205-0D02-4745-A1FD-94823AD934C6}" srcOrd="2" destOrd="0" presId="urn:microsoft.com/office/officeart/2005/8/layout/lProcess3"/>
    <dgm:cxn modelId="{8BD73A90-C408-4A12-ADF7-2316B9E65CB0}" type="presParOf" srcId="{0DB92B29-2F5A-465D-8D14-CF9E8B9619FD}" destId="{D342FA53-B24D-4DE3-A8D4-29C9DBD562F8}" srcOrd="1" destOrd="0" presId="urn:microsoft.com/office/officeart/2005/8/layout/lProcess3"/>
    <dgm:cxn modelId="{D7923C9A-A99F-46E5-A0BE-465DFC4EDFC8}" type="presParOf" srcId="{0DB92B29-2F5A-465D-8D14-CF9E8B9619FD}" destId="{31596AF7-BAEC-4CF7-8D85-24C399504394}" srcOrd="2" destOrd="0" presId="urn:microsoft.com/office/officeart/2005/8/layout/lProcess3"/>
    <dgm:cxn modelId="{F0CF0FE0-2C33-40C4-9E0B-3AD4FABEFA4C}" type="presParOf" srcId="{31596AF7-BAEC-4CF7-8D85-24C399504394}" destId="{E45B5DA4-1E26-4656-9F6F-25ECF3B39134}" srcOrd="0" destOrd="0" presId="urn:microsoft.com/office/officeart/2005/8/layout/lProcess3"/>
    <dgm:cxn modelId="{799890BE-9532-4A36-BCB6-AD7DB416E87F}" type="presParOf" srcId="{31596AF7-BAEC-4CF7-8D85-24C399504394}" destId="{426AFED2-501B-477E-BF4A-DCA40C2B2CF3}" srcOrd="1" destOrd="0" presId="urn:microsoft.com/office/officeart/2005/8/layout/lProcess3"/>
    <dgm:cxn modelId="{A1C5E587-23C3-4494-9B56-4A8B165D5602}" type="presParOf" srcId="{31596AF7-BAEC-4CF7-8D85-24C399504394}" destId="{15026FDE-E33A-4D5F-857C-A8D478815F78}" srcOrd="2" destOrd="0" presId="urn:microsoft.com/office/officeart/2005/8/layout/lProcess3"/>
    <dgm:cxn modelId="{AAD62290-A438-4175-AD82-613C7D5AD8EB}" type="presParOf" srcId="{0DB92B29-2F5A-465D-8D14-CF9E8B9619FD}" destId="{DD2B21F4-953C-456A-B880-97E7864C7082}" srcOrd="3" destOrd="0" presId="urn:microsoft.com/office/officeart/2005/8/layout/lProcess3"/>
    <dgm:cxn modelId="{8626E540-F6DE-473C-8B34-F1E0644229A1}" type="presParOf" srcId="{0DB92B29-2F5A-465D-8D14-CF9E8B9619FD}" destId="{794D1ADF-BECA-4BE5-B46B-3C431EE8EA44}" srcOrd="4" destOrd="0" presId="urn:microsoft.com/office/officeart/2005/8/layout/lProcess3"/>
    <dgm:cxn modelId="{4036172C-EACC-4D67-B45D-1B0BA6E83FA7}" type="presParOf" srcId="{794D1ADF-BECA-4BE5-B46B-3C431EE8EA44}" destId="{4C168DF5-2CF9-4412-89B2-5A746B57E547}" srcOrd="0" destOrd="0" presId="urn:microsoft.com/office/officeart/2005/8/layout/lProcess3"/>
    <dgm:cxn modelId="{4468A85E-AD11-416C-BBA0-DB5E65E4BABC}" type="presParOf" srcId="{794D1ADF-BECA-4BE5-B46B-3C431EE8EA44}" destId="{EA26333D-FB2B-4671-86F7-C6081492C42F}" srcOrd="1" destOrd="0" presId="urn:microsoft.com/office/officeart/2005/8/layout/lProcess3"/>
    <dgm:cxn modelId="{58546298-8F89-40BA-A2BE-E67D1FE7DA9D}" type="presParOf" srcId="{794D1ADF-BECA-4BE5-B46B-3C431EE8EA44}" destId="{A2BA116F-53D0-42E8-BBBC-21595FAD121C}" srcOrd="2" destOrd="0" presId="urn:microsoft.com/office/officeart/2005/8/layout/lProcess3"/>
    <dgm:cxn modelId="{1935F452-D0DB-47EF-AA3E-A130B4CA1CF3}" type="presParOf" srcId="{0DB92B29-2F5A-465D-8D14-CF9E8B9619FD}" destId="{BD343B07-DF53-456B-918A-2C1AD80A1F8A}" srcOrd="5" destOrd="0" presId="urn:microsoft.com/office/officeart/2005/8/layout/lProcess3"/>
    <dgm:cxn modelId="{9B2960CC-FE5C-456D-A045-E4B2A5472054}" type="presParOf" srcId="{0DB92B29-2F5A-465D-8D14-CF9E8B9619FD}" destId="{D5AD5328-06DA-4C08-BAE0-65E57EB48F1A}" srcOrd="6" destOrd="0" presId="urn:microsoft.com/office/officeart/2005/8/layout/lProcess3"/>
    <dgm:cxn modelId="{C0C9F057-7FD9-4AC1-B616-F6AAC3FEA5EB}" type="presParOf" srcId="{D5AD5328-06DA-4C08-BAE0-65E57EB48F1A}" destId="{7A4C9B39-3334-4CA6-849E-2148C36137AD}" srcOrd="0" destOrd="0" presId="urn:microsoft.com/office/officeart/2005/8/layout/lProcess3"/>
    <dgm:cxn modelId="{DED20EDC-1F0E-4331-B018-4B63CBCF144E}" type="presParOf" srcId="{D5AD5328-06DA-4C08-BAE0-65E57EB48F1A}" destId="{FC3C6278-20A3-445B-9A9F-BC4006E064ED}" srcOrd="1" destOrd="0" presId="urn:microsoft.com/office/officeart/2005/8/layout/lProcess3"/>
    <dgm:cxn modelId="{D27BAA72-CEC6-4C57-98FC-28C717970972}" type="presParOf" srcId="{D5AD5328-06DA-4C08-BAE0-65E57EB48F1A}" destId="{3BEEF73D-F0EB-4F7E-BADB-A0C18613D10F}" srcOrd="2" destOrd="0" presId="urn:microsoft.com/office/officeart/2005/8/layout/lProcess3"/>
    <dgm:cxn modelId="{6594BE38-A502-4227-AF68-ACD1603DB854}" type="presParOf" srcId="{0DB92B29-2F5A-465D-8D14-CF9E8B9619FD}" destId="{94575FDA-9534-41E0-B6E6-00FF1FE34A21}" srcOrd="7" destOrd="0" presId="urn:microsoft.com/office/officeart/2005/8/layout/lProcess3"/>
    <dgm:cxn modelId="{A3DD161F-55AB-4C7E-8FA0-66800517EE56}" type="presParOf" srcId="{0DB92B29-2F5A-465D-8D14-CF9E8B9619FD}" destId="{07CE451D-B087-48F0-BFFD-A121286E5EDC}" srcOrd="8" destOrd="0" presId="urn:microsoft.com/office/officeart/2005/8/layout/lProcess3"/>
    <dgm:cxn modelId="{FE4EDAE3-8C4F-4E92-A63B-1CE732284BD9}" type="presParOf" srcId="{07CE451D-B087-48F0-BFFD-A121286E5EDC}" destId="{9C4FCA69-202C-4738-BB96-C750B9550733}" srcOrd="0" destOrd="0" presId="urn:microsoft.com/office/officeart/2005/8/layout/lProcess3"/>
    <dgm:cxn modelId="{5D3E2400-7ED3-4D71-8F6D-4B57AD2B7429}" type="presParOf" srcId="{07CE451D-B087-48F0-BFFD-A121286E5EDC}" destId="{8DD6FA5F-3D59-47C0-A787-ABE650811510}" srcOrd="1" destOrd="0" presId="urn:microsoft.com/office/officeart/2005/8/layout/lProcess3"/>
    <dgm:cxn modelId="{248BCA3C-5C21-4F20-BFA9-7B76CBB52FA6}" type="presParOf" srcId="{07CE451D-B087-48F0-BFFD-A121286E5EDC}" destId="{BAA05189-5071-413B-88BC-8CAFA2D07351}" srcOrd="2" destOrd="0" presId="urn:microsoft.com/office/officeart/2005/8/layout/lProcess3"/>
    <dgm:cxn modelId="{4F01475A-2CFF-48FE-99F4-313E54FC6963}" type="presParOf" srcId="{0DB92B29-2F5A-465D-8D14-CF9E8B9619FD}" destId="{61070FEA-9442-409D-B220-724829136105}" srcOrd="9" destOrd="0" presId="urn:microsoft.com/office/officeart/2005/8/layout/lProcess3"/>
    <dgm:cxn modelId="{A7D89404-8359-4A20-AAC4-BDEEDDB85320}" type="presParOf" srcId="{0DB92B29-2F5A-465D-8D14-CF9E8B9619FD}" destId="{B4E9A4BE-A3C4-4B4B-9858-810C3BD8ECBB}" srcOrd="10" destOrd="0" presId="urn:microsoft.com/office/officeart/2005/8/layout/lProcess3"/>
    <dgm:cxn modelId="{476D2954-E480-442E-9C7D-DDE9B61A7C5D}" type="presParOf" srcId="{B4E9A4BE-A3C4-4B4B-9858-810C3BD8ECBB}" destId="{C3BB269E-4974-4FA5-84EB-2FF45FDEC26A}" srcOrd="0" destOrd="0" presId="urn:microsoft.com/office/officeart/2005/8/layout/lProcess3"/>
    <dgm:cxn modelId="{4D3A0D82-73AB-4BA0-898D-25B207F26F64}" type="presParOf" srcId="{B4E9A4BE-A3C4-4B4B-9858-810C3BD8ECBB}" destId="{1DAE9CF1-4BE0-41DA-A4FF-9CF7CB68DCC2}" srcOrd="1" destOrd="0" presId="urn:microsoft.com/office/officeart/2005/8/layout/lProcess3"/>
    <dgm:cxn modelId="{F9009ADF-C74B-4763-952F-17953D015D0B}" type="presParOf" srcId="{B4E9A4BE-A3C4-4B4B-9858-810C3BD8ECBB}" destId="{B3110052-6070-45B2-87BF-CFFE55EE6C8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D810E-67ED-408D-B735-78B770818BDF}">
      <dsp:nvSpPr>
        <dsp:cNvPr id="0" name=""/>
        <dsp:cNvSpPr/>
      </dsp:nvSpPr>
      <dsp:spPr>
        <a:xfrm rot="10800000">
          <a:off x="1651358" y="2221"/>
          <a:ext cx="5532333" cy="10315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убыточности коммунального комплекса</a:t>
          </a:r>
          <a:endParaRPr lang="ru-RU" sz="1400" kern="1200" dirty="0"/>
        </a:p>
      </dsp:txBody>
      <dsp:txXfrm rot="10800000">
        <a:off x="1909234" y="2221"/>
        <a:ext cx="5274457" cy="1031503"/>
      </dsp:txXfrm>
    </dsp:sp>
    <dsp:sp modelId="{10AC6F13-7780-4B90-B5A9-5B4893C9954A}">
      <dsp:nvSpPr>
        <dsp:cNvPr id="0" name=""/>
        <dsp:cNvSpPr/>
      </dsp:nvSpPr>
      <dsp:spPr>
        <a:xfrm>
          <a:off x="1135606" y="2221"/>
          <a:ext cx="1031503" cy="10315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FFF83-D631-4F9F-882C-F970CC6081F3}">
      <dsp:nvSpPr>
        <dsp:cNvPr id="0" name=""/>
        <dsp:cNvSpPr/>
      </dsp:nvSpPr>
      <dsp:spPr>
        <a:xfrm rot="10800000">
          <a:off x="1651358" y="1341636"/>
          <a:ext cx="5532333" cy="10315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качества питьевой воды в сельской местности</a:t>
          </a:r>
          <a:endParaRPr lang="ru-RU" sz="1400" kern="1200" dirty="0"/>
        </a:p>
      </dsp:txBody>
      <dsp:txXfrm rot="10800000">
        <a:off x="1909234" y="1341636"/>
        <a:ext cx="5274457" cy="1031503"/>
      </dsp:txXfrm>
    </dsp:sp>
    <dsp:sp modelId="{BF406729-C87C-49F4-B3A1-E6624E50E8D1}">
      <dsp:nvSpPr>
        <dsp:cNvPr id="0" name=""/>
        <dsp:cNvSpPr/>
      </dsp:nvSpPr>
      <dsp:spPr>
        <a:xfrm>
          <a:off x="1135606" y="1341636"/>
          <a:ext cx="1031503" cy="10315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5F57B-109F-4486-BDEC-7AEE115CD9B6}">
      <dsp:nvSpPr>
        <dsp:cNvPr id="0" name=""/>
        <dsp:cNvSpPr/>
      </dsp:nvSpPr>
      <dsp:spPr>
        <a:xfrm rot="10800000">
          <a:off x="1651358" y="2681051"/>
          <a:ext cx="5532333" cy="10315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86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капитальный ремонт жилого фонда</a:t>
          </a:r>
          <a:endParaRPr lang="ru-RU" sz="1400" kern="1200" dirty="0"/>
        </a:p>
      </dsp:txBody>
      <dsp:txXfrm rot="10800000">
        <a:off x="1909234" y="2681051"/>
        <a:ext cx="5274457" cy="1031503"/>
      </dsp:txXfrm>
    </dsp:sp>
    <dsp:sp modelId="{FCA63993-CBAC-437A-9830-26051FF844DA}">
      <dsp:nvSpPr>
        <dsp:cNvPr id="0" name=""/>
        <dsp:cNvSpPr/>
      </dsp:nvSpPr>
      <dsp:spPr>
        <a:xfrm>
          <a:off x="1135606" y="2681051"/>
          <a:ext cx="1031503" cy="10315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6CFA-599B-438B-8E1D-70A0E976E076}">
      <dsp:nvSpPr>
        <dsp:cNvPr id="0" name=""/>
        <dsp:cNvSpPr/>
      </dsp:nvSpPr>
      <dsp:spPr>
        <a:xfrm rot="10800000">
          <a:off x="1649653" y="231"/>
          <a:ext cx="5510727" cy="10464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Усовершенствовано региональное законодательство в сфере капитального ремонта общего имущества в многоквартирных домах</a:t>
          </a:r>
          <a:endParaRPr lang="ru-RU" sz="1400" kern="1200" dirty="0"/>
        </a:p>
      </dsp:txBody>
      <dsp:txXfrm rot="10800000">
        <a:off x="1911266" y="231"/>
        <a:ext cx="5249114" cy="1046452"/>
      </dsp:txXfrm>
    </dsp:sp>
    <dsp:sp modelId="{22844263-12A8-4CFE-9CFC-EAB929B1E895}">
      <dsp:nvSpPr>
        <dsp:cNvPr id="0" name=""/>
        <dsp:cNvSpPr/>
      </dsp:nvSpPr>
      <dsp:spPr>
        <a:xfrm>
          <a:off x="1126427" y="231"/>
          <a:ext cx="1046452" cy="1046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EA675-7FF2-4F8C-B1E7-E29E1BCB5270}">
      <dsp:nvSpPr>
        <dsp:cNvPr id="0" name=""/>
        <dsp:cNvSpPr/>
      </dsp:nvSpPr>
      <dsp:spPr>
        <a:xfrm rot="10800000">
          <a:off x="1649653" y="1359057"/>
          <a:ext cx="5510727" cy="10464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Проведена по актуализация региональной программы, учитывая параметры комплексности и сбалансированности</a:t>
          </a:r>
          <a:endParaRPr lang="ru-RU" sz="1400" kern="1200" dirty="0"/>
        </a:p>
      </dsp:txBody>
      <dsp:txXfrm rot="10800000">
        <a:off x="1911266" y="1359057"/>
        <a:ext cx="5249114" cy="1046452"/>
      </dsp:txXfrm>
    </dsp:sp>
    <dsp:sp modelId="{0D2803C9-E850-41C3-9B3A-F1BB382452B6}">
      <dsp:nvSpPr>
        <dsp:cNvPr id="0" name=""/>
        <dsp:cNvSpPr/>
      </dsp:nvSpPr>
      <dsp:spPr>
        <a:xfrm>
          <a:off x="1126427" y="1359057"/>
          <a:ext cx="1046452" cy="1046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0D04E-C85F-44A7-A1FC-D3888D241D21}">
      <dsp:nvSpPr>
        <dsp:cNvPr id="0" name=""/>
        <dsp:cNvSpPr/>
      </dsp:nvSpPr>
      <dsp:spPr>
        <a:xfrm rot="10800000">
          <a:off x="1649653" y="2717883"/>
          <a:ext cx="5510727" cy="10464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5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Внедрены новые подходы к отбору подрядных организаций</a:t>
          </a:r>
          <a:endParaRPr lang="ru-RU" sz="1400" kern="1200" dirty="0"/>
        </a:p>
      </dsp:txBody>
      <dsp:txXfrm rot="10800000">
        <a:off x="1911266" y="2717883"/>
        <a:ext cx="5249114" cy="1046452"/>
      </dsp:txXfrm>
    </dsp:sp>
    <dsp:sp modelId="{CDE530E1-9000-4FB6-BA5B-009E7DE56948}">
      <dsp:nvSpPr>
        <dsp:cNvPr id="0" name=""/>
        <dsp:cNvSpPr/>
      </dsp:nvSpPr>
      <dsp:spPr>
        <a:xfrm>
          <a:off x="1126427" y="2717883"/>
          <a:ext cx="1046452" cy="1046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E1BF-C627-4A9B-AED9-3D93515C6629}">
      <dsp:nvSpPr>
        <dsp:cNvPr id="0" name=""/>
        <dsp:cNvSpPr/>
      </dsp:nvSpPr>
      <dsp:spPr>
        <a:xfrm>
          <a:off x="20533" y="67528"/>
          <a:ext cx="3878243" cy="535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законопроекта о передаче полномочий на районный </a:t>
          </a:r>
          <a:r>
            <a:rPr lang="ru-RU" sz="1100" b="1" kern="1200" dirty="0" smtClean="0"/>
            <a:t>уровень</a:t>
          </a:r>
          <a:endParaRPr lang="ru-RU" sz="1100" b="1" kern="1200" dirty="0"/>
        </a:p>
      </dsp:txBody>
      <dsp:txXfrm>
        <a:off x="288338" y="67528"/>
        <a:ext cx="3342634" cy="535609"/>
      </dsp:txXfrm>
    </dsp:sp>
    <dsp:sp modelId="{FEC04205-0D02-4745-A1FD-94823AD934C6}">
      <dsp:nvSpPr>
        <dsp:cNvPr id="0" name=""/>
        <dsp:cNvSpPr/>
      </dsp:nvSpPr>
      <dsp:spPr>
        <a:xfrm>
          <a:off x="3682752" y="67527"/>
          <a:ext cx="4470498" cy="535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разработан</a:t>
          </a:r>
          <a:endParaRPr lang="ru-RU" sz="1100" kern="1200" dirty="0"/>
        </a:p>
      </dsp:txBody>
      <dsp:txXfrm>
        <a:off x="3950304" y="67527"/>
        <a:ext cx="3935395" cy="535103"/>
      </dsp:txXfrm>
    </dsp:sp>
    <dsp:sp modelId="{E45B5DA4-1E26-4656-9F6F-25ECF3B39134}">
      <dsp:nvSpPr>
        <dsp:cNvPr id="0" name=""/>
        <dsp:cNvSpPr/>
      </dsp:nvSpPr>
      <dsp:spPr>
        <a:xfrm>
          <a:off x="20533" y="654725"/>
          <a:ext cx="3878243" cy="535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Принять дополнительные меры по получению паспортов  и актов готовности к отопительному периоду</a:t>
          </a:r>
          <a:endParaRPr lang="ru-RU" sz="1100" b="1" kern="1200" dirty="0"/>
        </a:p>
      </dsp:txBody>
      <dsp:txXfrm>
        <a:off x="288338" y="654725"/>
        <a:ext cx="3342634" cy="535609"/>
      </dsp:txXfrm>
    </dsp:sp>
    <dsp:sp modelId="{15026FDE-E33A-4D5F-857C-A8D478815F78}">
      <dsp:nvSpPr>
        <dsp:cNvPr id="0" name=""/>
        <dsp:cNvSpPr/>
      </dsp:nvSpPr>
      <dsp:spPr>
        <a:xfrm>
          <a:off x="3682752" y="654724"/>
          <a:ext cx="4470498" cy="535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В 2015 году получено  281паспортов и актов готовности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В 2016 году получено 323 паспорта и акта готовности</a:t>
          </a:r>
          <a:endParaRPr lang="ru-RU" sz="1100" kern="1200" dirty="0"/>
        </a:p>
      </dsp:txBody>
      <dsp:txXfrm>
        <a:off x="3950304" y="654724"/>
        <a:ext cx="3935395" cy="535103"/>
      </dsp:txXfrm>
    </dsp:sp>
    <dsp:sp modelId="{4C168DF5-2CF9-4412-89B2-5A746B57E547}">
      <dsp:nvSpPr>
        <dsp:cNvPr id="0" name=""/>
        <dsp:cNvSpPr/>
      </dsp:nvSpPr>
      <dsp:spPr>
        <a:xfrm>
          <a:off x="20533" y="1241922"/>
          <a:ext cx="3878243" cy="535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Проведение балансовых комиссий по итогам хозяйственно – финансовой деятельности</a:t>
          </a:r>
          <a:endParaRPr lang="ru-RU" sz="1100" b="1" kern="1200" dirty="0"/>
        </a:p>
      </dsp:txBody>
      <dsp:txXfrm>
        <a:off x="288338" y="1241922"/>
        <a:ext cx="3342634" cy="535609"/>
      </dsp:txXfrm>
    </dsp:sp>
    <dsp:sp modelId="{A2BA116F-53D0-42E8-BBBC-21595FAD121C}">
      <dsp:nvSpPr>
        <dsp:cNvPr id="0" name=""/>
        <dsp:cNvSpPr/>
      </dsp:nvSpPr>
      <dsp:spPr>
        <a:xfrm>
          <a:off x="3682752" y="1241921"/>
          <a:ext cx="4470498" cy="535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Проведено 15 комиссий</a:t>
          </a:r>
          <a:endParaRPr lang="ru-RU" sz="1100" kern="1200" dirty="0"/>
        </a:p>
      </dsp:txBody>
      <dsp:txXfrm>
        <a:off x="3950304" y="1241921"/>
        <a:ext cx="3935395" cy="535103"/>
      </dsp:txXfrm>
    </dsp:sp>
    <dsp:sp modelId="{7A4C9B39-3334-4CA6-849E-2148C36137AD}">
      <dsp:nvSpPr>
        <dsp:cNvPr id="0" name=""/>
        <dsp:cNvSpPr/>
      </dsp:nvSpPr>
      <dsp:spPr>
        <a:xfrm>
          <a:off x="20533" y="1829119"/>
          <a:ext cx="3878243" cy="535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Переформатирование подпрограммы «Чистая вода»</a:t>
          </a:r>
          <a:endParaRPr lang="ru-RU" sz="1100" b="1" kern="1200" dirty="0"/>
        </a:p>
      </dsp:txBody>
      <dsp:txXfrm>
        <a:off x="288338" y="1829119"/>
        <a:ext cx="3342634" cy="535609"/>
      </dsp:txXfrm>
    </dsp:sp>
    <dsp:sp modelId="{3BEEF73D-F0EB-4F7E-BADB-A0C18613D10F}">
      <dsp:nvSpPr>
        <dsp:cNvPr id="0" name=""/>
        <dsp:cNvSpPr/>
      </dsp:nvSpPr>
      <dsp:spPr>
        <a:xfrm>
          <a:off x="3682752" y="1829118"/>
          <a:ext cx="4470498" cy="535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Подпрограмма переформатирована</a:t>
          </a:r>
          <a:endParaRPr lang="ru-RU" sz="1100" kern="1200" dirty="0"/>
        </a:p>
      </dsp:txBody>
      <dsp:txXfrm>
        <a:off x="3950304" y="1829118"/>
        <a:ext cx="3935395" cy="535103"/>
      </dsp:txXfrm>
    </dsp:sp>
    <dsp:sp modelId="{9C4FCA69-202C-4738-BB96-C750B9550733}">
      <dsp:nvSpPr>
        <dsp:cNvPr id="0" name=""/>
        <dsp:cNvSpPr/>
      </dsp:nvSpPr>
      <dsp:spPr>
        <a:xfrm>
          <a:off x="20533" y="2416316"/>
          <a:ext cx="3878243" cy="535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Обеспечить формирование региональной программы капитального ремонта, учитывая параметры комплексности и сбалансированности</a:t>
          </a:r>
          <a:endParaRPr lang="ru-RU" sz="1100" b="1" kern="1200" dirty="0"/>
        </a:p>
      </dsp:txBody>
      <dsp:txXfrm>
        <a:off x="288338" y="2416316"/>
        <a:ext cx="3342634" cy="535609"/>
      </dsp:txXfrm>
    </dsp:sp>
    <dsp:sp modelId="{BAA05189-5071-413B-88BC-8CAFA2D07351}">
      <dsp:nvSpPr>
        <dsp:cNvPr id="0" name=""/>
        <dsp:cNvSpPr/>
      </dsp:nvSpPr>
      <dsp:spPr>
        <a:xfrm>
          <a:off x="3682752" y="2416315"/>
          <a:ext cx="4470498" cy="535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Внесены изменения в областной Закон о кап. ремонте, проведена актуализация программы, учитывая параметры комплексности и сбалансированности</a:t>
          </a:r>
          <a:endParaRPr lang="ru-RU" sz="1100" kern="1200" dirty="0"/>
        </a:p>
      </dsp:txBody>
      <dsp:txXfrm>
        <a:off x="3950304" y="2416315"/>
        <a:ext cx="3935395" cy="535103"/>
      </dsp:txXfrm>
    </dsp:sp>
    <dsp:sp modelId="{C3BB269E-4974-4FA5-84EB-2FF45FDEC26A}">
      <dsp:nvSpPr>
        <dsp:cNvPr id="0" name=""/>
        <dsp:cNvSpPr/>
      </dsp:nvSpPr>
      <dsp:spPr>
        <a:xfrm>
          <a:off x="20533" y="3003513"/>
          <a:ext cx="3878243" cy="535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Проработать новые подходы к  формированию порядка отбора подрядных организаций</a:t>
          </a:r>
          <a:endParaRPr lang="ru-RU" sz="1100" b="1" kern="1200" dirty="0"/>
        </a:p>
      </dsp:txBody>
      <dsp:txXfrm>
        <a:off x="288338" y="3003513"/>
        <a:ext cx="3342634" cy="535609"/>
      </dsp:txXfrm>
    </dsp:sp>
    <dsp:sp modelId="{B3110052-6070-45B2-87BF-CFFE55EE6C85}">
      <dsp:nvSpPr>
        <dsp:cNvPr id="0" name=""/>
        <dsp:cNvSpPr/>
      </dsp:nvSpPr>
      <dsp:spPr>
        <a:xfrm>
          <a:off x="3682752" y="3003512"/>
          <a:ext cx="4470498" cy="535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Новые подходы проработаны</a:t>
          </a:r>
          <a:endParaRPr lang="ru-RU" sz="1100" kern="1200" dirty="0"/>
        </a:p>
      </dsp:txBody>
      <dsp:txXfrm>
        <a:off x="3950304" y="3003512"/>
        <a:ext cx="3935395" cy="535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99F1F-6CAA-484A-87BD-35404FE39A37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F8BD-B8E6-4707-AB21-9C6CFF064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6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47C8-11D6-4214-AD61-79E660E8FE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2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F8BD-B8E6-4707-AB21-9C6CFF0642B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2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F72C4A-4863-4030-8BA8-D650B5384881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04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F72C4A-4863-4030-8BA8-D650B5384881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0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E3209-1883-4A91-B0E9-D456E6CFA2E2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7170D5-4B88-46AD-9316-0B13B6D27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/>
        </p:nvCxnSpPr>
        <p:spPr>
          <a:xfrm>
            <a:off x="468313" y="4155926"/>
            <a:ext cx="836453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3" y="4227934"/>
            <a:ext cx="3665835" cy="657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Ким Евгений  Сергеевич –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министр жилищно-коммунального хозяйства и энергетики НСО 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020272" y="4396816"/>
            <a:ext cx="1728192" cy="319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Новосибирск 2016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285734"/>
            <a:ext cx="7129458" cy="815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Жилищно-коммунальное хозяйство и энергетика Новосибирской области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1255712"/>
            <a:ext cx="7772400" cy="1316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траслевой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актив по подведению итогов работы в 2016 году и постановке задач на 2017 год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 descr="Картинки по запросу индекс потребительских це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0608"/>
              </p:ext>
            </p:extLst>
          </p:nvPr>
        </p:nvGraphicFramePr>
        <p:xfrm>
          <a:off x="1151619" y="771550"/>
          <a:ext cx="6840762" cy="397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5"/>
                <a:gridCol w="1656184"/>
                <a:gridCol w="1548173"/>
              </a:tblGrid>
              <a:tr h="31167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  <a:endParaRPr lang="ru-RU" sz="1800" dirty="0"/>
                    </a:p>
                  </a:txBody>
                  <a:tcPr/>
                </a:tc>
              </a:tr>
              <a:tr h="4354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Схемы теплоснабжения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373</a:t>
                      </a:r>
                      <a:endParaRPr lang="ru-RU" sz="1800" dirty="0"/>
                    </a:p>
                  </a:txBody>
                  <a:tcPr/>
                </a:tc>
              </a:tr>
              <a:tr h="6148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Схемы водоснабжения и водоотведения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446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446</a:t>
                      </a:r>
                      <a:endParaRPr lang="ru-RU" sz="1800" dirty="0"/>
                    </a:p>
                  </a:txBody>
                  <a:tcPr/>
                </a:tc>
              </a:tr>
              <a:tr h="4354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Схемы газоснабжения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/>
                </a:tc>
              </a:tr>
              <a:tr h="115278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Территориальная</a:t>
                      </a:r>
                      <a:r>
                        <a:rPr lang="ru-RU" sz="1800" baseline="0" dirty="0" smtClean="0"/>
                        <a:t> схема обращения с отходами, в том числе с твердыми коммунальными отходами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  <a:tr h="7941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Схема и программа перспективного развития электроэнергетики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7937"/>
            <a:ext cx="9144000" cy="619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Схемы, разработанные в коммунальном комплексе и энергетике</a:t>
            </a:r>
          </a:p>
        </p:txBody>
      </p:sp>
    </p:spTree>
    <p:extLst>
      <p:ext uri="{BB962C8B-B14F-4D97-AF65-F5344CB8AC3E}">
        <p14:creationId xmlns:p14="http://schemas.microsoft.com/office/powerpoint/2010/main" val="788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4295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 действия в новой системе регулирования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97733"/>
            <a:ext cx="6625356" cy="372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429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 в сфере ликвидации аварийного жилищного фонда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50667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Доведенные Указом Президента РФ целевые показатели выполнены</a:t>
            </a: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85632207"/>
              </p:ext>
            </p:extLst>
          </p:nvPr>
        </p:nvGraphicFramePr>
        <p:xfrm>
          <a:off x="323528" y="720274"/>
          <a:ext cx="8496944" cy="388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0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/>
        </p:nvCxnSpPr>
        <p:spPr>
          <a:xfrm>
            <a:off x="468313" y="4155926"/>
            <a:ext cx="836453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3" y="4227934"/>
            <a:ext cx="3665835" cy="6572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Ким Евгений  Сергеевич –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министр жилищно-коммунального хозяйства и энергетики НСО 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020272" y="4396816"/>
            <a:ext cx="1728192" cy="319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Новосибирск 2016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285734"/>
            <a:ext cx="7129458" cy="815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Жилищно-коммунальное хозяйство и энергетика Новосибирской области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3568" y="1255712"/>
            <a:ext cx="7772400" cy="1316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траслевой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актив по подведению итогов работы в 2016 году и постановке задач на 2017 год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25888316"/>
              </p:ext>
            </p:extLst>
          </p:nvPr>
        </p:nvGraphicFramePr>
        <p:xfrm>
          <a:off x="4548336" y="1236784"/>
          <a:ext cx="3984104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3510753"/>
              </p:ext>
            </p:extLst>
          </p:nvPr>
        </p:nvGraphicFramePr>
        <p:xfrm>
          <a:off x="357158" y="857238"/>
          <a:ext cx="831929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27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altLang="ru-RU" sz="1600" dirty="0" smtClean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49361"/>
            <a:ext cx="8229600" cy="4935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 в 2016 году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097134"/>
              </p:ext>
            </p:extLst>
          </p:nvPr>
        </p:nvGraphicFramePr>
        <p:xfrm>
          <a:off x="428596" y="857238"/>
          <a:ext cx="8286808" cy="376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9361"/>
            <a:ext cx="8229600" cy="49356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 в сфере капитального ремонта многоквартирных домов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536" y="77155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Задачи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771550"/>
            <a:ext cx="134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Решения</a:t>
            </a:r>
            <a:endParaRPr lang="ru-RU" sz="1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49361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Решения основных задач Совета в 2016 году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359562"/>
              </p:ext>
            </p:extLst>
          </p:nvPr>
        </p:nvGraphicFramePr>
        <p:xfrm>
          <a:off x="480167" y="1131590"/>
          <a:ext cx="8229600" cy="360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8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7063"/>
            <a:ext cx="9144000" cy="4516437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Существующая система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Целевая модель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357686" y="2814901"/>
            <a:ext cx="430338" cy="328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504" y="1851670"/>
            <a:ext cx="4248472" cy="22682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8024" y="1761660"/>
            <a:ext cx="4248472" cy="25382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285998"/>
            <a:ext cx="4032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Тарифная выручка (доход) -  3106 млн. рублей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Расходы – 3728 млн. рублей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Финансовый результат -  убыток 622 млн. рублей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Управленческие расходы – 820 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357436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Тарифная выручка (доход) -  3106 млн. рублей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Расходы – 3050 млн. рублей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Финансовый результат -  прибыль 56 млн. рублей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Управленческие расходы – 450 млн. рублей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149361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Экономическая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эффективность предприятий коммунального комплекса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6"/>
          <p:cNvCxnSpPr/>
          <p:nvPr/>
        </p:nvCxnSpPr>
        <p:spPr>
          <a:xfrm>
            <a:off x="323850" y="4678363"/>
            <a:ext cx="82677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AutoShape 6" descr="Картинки по запросу индекс потребительских це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844550"/>
          <a:ext cx="4064000" cy="172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864096"/>
                <a:gridCol w="679624"/>
              </a:tblGrid>
              <a:tr h="352981">
                <a:tc gridSpan="3">
                  <a:txBody>
                    <a:bodyPr/>
                    <a:lstStyle/>
                    <a:p>
                      <a:r>
                        <a:rPr lang="ru-RU" sz="1000" dirty="0" smtClean="0"/>
                        <a:t>Выделение денежных средств</a:t>
                      </a:r>
                      <a:r>
                        <a:rPr lang="ru-RU" sz="1000" baseline="0" dirty="0" smtClean="0"/>
                        <a:t>            р.п. Маслянино (руб.)</a:t>
                      </a:r>
                      <a:endParaRPr lang="ru-RU" sz="1000" dirty="0"/>
                    </a:p>
                  </a:txBody>
                  <a:tcPr marT="45706" marB="45706">
                    <a:solidFill>
                      <a:srgbClr val="1F4A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4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Областной</a:t>
                      </a:r>
                      <a:r>
                        <a:rPr lang="ru-RU" sz="1000" baseline="0" dirty="0" smtClean="0"/>
                        <a:t> бюджет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</a:t>
                      </a:r>
                      <a:r>
                        <a:rPr lang="ru-RU" sz="1000" baseline="0" dirty="0" smtClean="0"/>
                        <a:t>.782.928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20%</a:t>
                      </a:r>
                      <a:endParaRPr lang="ru-RU" sz="1000" dirty="0"/>
                    </a:p>
                  </a:txBody>
                  <a:tcPr marT="45706" marB="45706" anchor="ctr"/>
                </a:tc>
              </a:tr>
              <a:tr h="396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Фонд</a:t>
                      </a:r>
                      <a:r>
                        <a:rPr lang="ru-RU" sz="1000" baseline="0" dirty="0" smtClean="0"/>
                        <a:t> содействия реформированию жилищно-коммунального хозяйства</a:t>
                      </a:r>
                      <a:endParaRPr lang="ru-RU" sz="1000" dirty="0" smtClean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137.348.784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60%</a:t>
                      </a:r>
                      <a:endParaRPr lang="ru-RU" sz="1000" dirty="0"/>
                    </a:p>
                  </a:txBody>
                  <a:tcPr marT="45706" marB="45706" anchor="ctr"/>
                </a:tc>
              </a:tr>
              <a:tr h="370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Концессионер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45.782.928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20%</a:t>
                      </a:r>
                      <a:endParaRPr lang="ru-RU" sz="1000" dirty="0"/>
                    </a:p>
                  </a:txBody>
                  <a:tcPr marT="45706" marB="45706" anchor="ctr"/>
                </a:tc>
              </a:tr>
              <a:tr h="3129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Итого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228.914.640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T="45706" marB="45706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38150" y="2716213"/>
          <a:ext cx="40624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201"/>
                <a:gridCol w="163621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Объекты</a:t>
                      </a:r>
                      <a:r>
                        <a:rPr lang="ru-RU" sz="1000" baseline="0" dirty="0" smtClean="0"/>
                        <a:t> нового строительства и модернизация существующих города Обь</a:t>
                      </a:r>
                      <a:endParaRPr lang="ru-RU" sz="1000" dirty="0"/>
                    </a:p>
                  </a:txBody>
                  <a:tcPr marL="91453" marR="91453">
                    <a:solidFill>
                      <a:srgbClr val="1F4A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95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 новых котельных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 шт.</a:t>
                      </a:r>
                      <a:endParaRPr lang="ru-RU" sz="1000" dirty="0"/>
                    </a:p>
                  </a:txBody>
                  <a:tcPr marL="91453" marR="91453"/>
                </a:tc>
              </a:tr>
              <a:tr h="2011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Мощность котельных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36,6 МВт</a:t>
                      </a:r>
                      <a:endParaRPr lang="ru-RU" sz="1000" dirty="0"/>
                    </a:p>
                  </a:txBody>
                  <a:tcPr marL="91453" marR="91453"/>
                </a:tc>
              </a:tr>
              <a:tr h="317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r>
                        <a:rPr lang="ru-RU" sz="1000" baseline="0" dirty="0" smtClean="0"/>
                        <a:t> новых сетей теплоснабжения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1400 м.</a:t>
                      </a:r>
                      <a:endParaRPr lang="ru-RU" sz="1000" dirty="0"/>
                    </a:p>
                  </a:txBody>
                  <a:tcPr marL="91453" marR="91453"/>
                </a:tc>
              </a:tr>
              <a:tr h="3531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Модернизация существующих</a:t>
                      </a:r>
                      <a:r>
                        <a:rPr lang="ru-RU" sz="1000" baseline="0" dirty="0" smtClean="0"/>
                        <a:t> сетей теплоснабжения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14.661</a:t>
                      </a:r>
                      <a:r>
                        <a:rPr lang="ru-RU" sz="1000" baseline="0" dirty="0" smtClean="0"/>
                        <a:t> м.</a:t>
                      </a:r>
                      <a:endParaRPr lang="ru-RU" sz="1000" dirty="0"/>
                    </a:p>
                  </a:txBody>
                  <a:tcPr marL="91453" marR="91453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36563" y="844550"/>
          <a:ext cx="4064000" cy="172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864096"/>
                <a:gridCol w="679624"/>
              </a:tblGrid>
              <a:tr h="352981">
                <a:tc gridSpan="3">
                  <a:txBody>
                    <a:bodyPr/>
                    <a:lstStyle/>
                    <a:p>
                      <a:r>
                        <a:rPr lang="ru-RU" sz="1000" dirty="0" smtClean="0"/>
                        <a:t>Выделение денежных средств         городу Обь (руб.)</a:t>
                      </a:r>
                      <a:endParaRPr lang="ru-RU" sz="1000" dirty="0"/>
                    </a:p>
                  </a:txBody>
                  <a:tcPr marT="45706" marB="45706">
                    <a:solidFill>
                      <a:srgbClr val="1F4A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44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Областной</a:t>
                      </a:r>
                      <a:r>
                        <a:rPr lang="ru-RU" sz="1000" baseline="0" dirty="0" smtClean="0"/>
                        <a:t> бюджет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100.000.000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20%</a:t>
                      </a:r>
                      <a:endParaRPr lang="ru-RU" sz="1000" dirty="0"/>
                    </a:p>
                  </a:txBody>
                  <a:tcPr marT="45706" marB="45706" anchor="ctr"/>
                </a:tc>
              </a:tr>
              <a:tr h="3961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Фонд</a:t>
                      </a:r>
                      <a:r>
                        <a:rPr lang="ru-RU" sz="1000" baseline="0" dirty="0" smtClean="0"/>
                        <a:t> содействия реформированию жилищно-коммунального хозяйства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300.000.000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60%</a:t>
                      </a:r>
                      <a:endParaRPr lang="ru-RU" sz="1000" dirty="0"/>
                    </a:p>
                  </a:txBody>
                  <a:tcPr marT="45706" marB="45706" anchor="ctr"/>
                </a:tc>
              </a:tr>
              <a:tr h="370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Концессионер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100.000.000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20%</a:t>
                      </a:r>
                      <a:endParaRPr lang="ru-RU" sz="1000" dirty="0"/>
                    </a:p>
                  </a:txBody>
                  <a:tcPr marT="45706" marB="45706" anchor="ctr"/>
                </a:tc>
              </a:tr>
              <a:tr h="3129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Итого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500.000.000</a:t>
                      </a:r>
                      <a:endParaRPr lang="ru-RU" sz="10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T="45706" marB="45706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18050" y="2716213"/>
          <a:ext cx="40624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201"/>
                <a:gridCol w="163621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Объекты</a:t>
                      </a:r>
                      <a:r>
                        <a:rPr lang="ru-RU" sz="1000" baseline="0" dirty="0" smtClean="0"/>
                        <a:t> нового строительства и модернизация существующих р.п. Маслянино</a:t>
                      </a:r>
                      <a:endParaRPr lang="ru-RU" sz="1000" dirty="0"/>
                    </a:p>
                  </a:txBody>
                  <a:tcPr marL="91453" marR="91453">
                    <a:solidFill>
                      <a:srgbClr val="1F4A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95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 новых котельных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</a:t>
                      </a:r>
                      <a:r>
                        <a:rPr lang="ru-RU" sz="1000" baseline="0" dirty="0" smtClean="0"/>
                        <a:t> шт.</a:t>
                      </a:r>
                      <a:endParaRPr lang="ru-RU" sz="1000" dirty="0"/>
                    </a:p>
                  </a:txBody>
                  <a:tcPr marL="91453" marR="91453"/>
                </a:tc>
              </a:tr>
              <a:tr h="2011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Мощность котельных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3,823</a:t>
                      </a:r>
                      <a:r>
                        <a:rPr lang="ru-RU" sz="1000" baseline="0" dirty="0" smtClean="0"/>
                        <a:t> МВт</a:t>
                      </a:r>
                      <a:endParaRPr lang="ru-RU" sz="1000" dirty="0"/>
                    </a:p>
                  </a:txBody>
                  <a:tcPr marL="91453" marR="91453"/>
                </a:tc>
              </a:tr>
              <a:tr h="31733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r>
                        <a:rPr lang="ru-RU" sz="1000" baseline="0" dirty="0" smtClean="0"/>
                        <a:t> новых сетей теплоснабжения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3729</a:t>
                      </a:r>
                      <a:r>
                        <a:rPr lang="ru-RU" sz="1000" baseline="0" dirty="0" smtClean="0"/>
                        <a:t> м.</a:t>
                      </a:r>
                      <a:endParaRPr lang="ru-RU" sz="1000" dirty="0"/>
                    </a:p>
                  </a:txBody>
                  <a:tcPr marL="91453" marR="91453"/>
                </a:tc>
              </a:tr>
              <a:tr h="3531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Модернизация существующих</a:t>
                      </a:r>
                      <a:r>
                        <a:rPr lang="ru-RU" sz="1000" baseline="0" dirty="0" smtClean="0"/>
                        <a:t> сетей теплоснабжения</a:t>
                      </a:r>
                      <a:endParaRPr lang="ru-RU" sz="10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21.146 м.</a:t>
                      </a:r>
                      <a:endParaRPr lang="ru-RU" sz="1000" dirty="0"/>
                    </a:p>
                  </a:txBody>
                  <a:tcPr marL="91453" marR="91453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149361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Концессия в сфере теплоснабжения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82563"/>
              </p:ext>
            </p:extLst>
          </p:nvPr>
        </p:nvGraphicFramePr>
        <p:xfrm>
          <a:off x="395536" y="723900"/>
          <a:ext cx="835292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08512"/>
              </a:tblGrid>
              <a:tr h="330127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до 2016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действующей редакции</a:t>
                      </a:r>
                      <a:endParaRPr lang="ru-RU" dirty="0"/>
                    </a:p>
                  </a:txBody>
                  <a:tcPr/>
                </a:tc>
              </a:tr>
              <a:tr h="29392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                                               ОБЪЕКТЫ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351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Сети водоснабжения и канализации;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Скважины;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Станции водоподготовки;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НФС;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КОС.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Скважины</a:t>
                      </a:r>
                      <a:r>
                        <a:rPr lang="ru-RU" sz="800" baseline="0" dirty="0" smtClean="0"/>
                        <a:t> только с водоподготовкой;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baseline="0" dirty="0" smtClean="0"/>
                        <a:t>НФС;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baseline="0" dirty="0" smtClean="0"/>
                        <a:t>КОС.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ru-RU" sz="800" dirty="0"/>
                    </a:p>
                  </a:txBody>
                  <a:tcPr/>
                </a:tc>
              </a:tr>
              <a:tr h="29392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                               Принципы отбора</a:t>
                      </a:r>
                      <a:r>
                        <a:rPr lang="ru-RU" baseline="0" dirty="0" smtClean="0"/>
                        <a:t> объектов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299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Заявительный порядок;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Ранжирование</a:t>
                      </a:r>
                      <a:r>
                        <a:rPr lang="ru-RU" sz="800" baseline="0" dirty="0" smtClean="0"/>
                        <a:t> по п</a:t>
                      </a:r>
                      <a:r>
                        <a:rPr lang="ru-RU" sz="800" dirty="0" smtClean="0"/>
                        <a:t>оказателю экономической эффективности.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Заявительный</a:t>
                      </a:r>
                      <a:r>
                        <a:rPr lang="ru-RU" sz="800" baseline="0" dirty="0" smtClean="0"/>
                        <a:t> порядок с приложением п</a:t>
                      </a:r>
                      <a:r>
                        <a:rPr lang="ru-RU" sz="800" dirty="0" smtClean="0"/>
                        <a:t>роектной документации, подготовленной</a:t>
                      </a:r>
                      <a:r>
                        <a:rPr lang="ru-RU" sz="800" baseline="0" dirty="0" smtClean="0"/>
                        <a:t> на основании согласованного министерством технического задания;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baseline="0" dirty="0" smtClean="0"/>
                        <a:t>Ранжирование в первую очередь по данным </a:t>
                      </a:r>
                      <a:r>
                        <a:rPr lang="ru-RU" sz="800" baseline="0" dirty="0" err="1" smtClean="0"/>
                        <a:t>Роспотребнадзора</a:t>
                      </a:r>
                      <a:r>
                        <a:rPr lang="ru-RU" sz="800" baseline="0" dirty="0" smtClean="0"/>
                        <a:t> Новосибирской области по удельному весу проб по санитарно-химическим и микро-биологическим показателям воды на территориях Новосибирской области, во вторую очередь по показателю экономической эффективности.</a:t>
                      </a:r>
                    </a:p>
                  </a:txBody>
                  <a:tcPr/>
                </a:tc>
              </a:tr>
              <a:tr h="293922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                                      Целевые индикаторы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221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Количество объектов систем водоснабжения, построенных (введенных в эксплуатацию) и реконструируемых в отчетном году;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Доля сточных вод, очищенных до нормативных значений, в общем объеме сточных вод, пропущенных через очистные сооружения;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Доля сточных вод, пропущенных через очистные сооружения, в общем объеме сточных вод;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Уровень обеспеченности системами резервных водозаборов в муниципальных образованиях Новосибирской области.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ru-RU" sz="800" dirty="0" smtClean="0"/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Количество объектов систем водоснабжения, построенных (введенных в эксплуатацию) и реконструируемых в отчетном году;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b="0" i="0" u="sng" dirty="0" smtClean="0"/>
                        <a:t>Количество объектов систем водоотведения, построенных (введенных в эксплуатацию) и реконструируемых в отчетном году;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Доля сточных вод, очищенных до нормативных значений, в общем объеме сточных вод, пропущенных через очистные сооружения;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Доля сточных вод, пропущенных через очистные сооружения, в общем объеме сточных вод;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800" dirty="0" smtClean="0"/>
                        <a:t>Уровень обеспеченности системами резервных водозаборов в муниципальных образованиях Новосибирской области.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51935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Подпрограмма «Чистая вода</a:t>
            </a:r>
            <a:r>
              <a:rPr lang="ru-RU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" y="2525817"/>
            <a:ext cx="3107868" cy="242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49" y="663594"/>
            <a:ext cx="2913965" cy="205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1" y="664164"/>
            <a:ext cx="2991395" cy="197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49" y="2525817"/>
            <a:ext cx="2896197" cy="242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17" y="1434898"/>
            <a:ext cx="3414860" cy="230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49361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Примеры неэффективного управления и низкого уровня эксплуатации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" y="886551"/>
            <a:ext cx="3957436" cy="257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43558"/>
            <a:ext cx="3859102" cy="251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79" y="2888736"/>
            <a:ext cx="4216566" cy="204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9361"/>
            <a:ext cx="8715436" cy="7793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эффекте масштаба основывается надежность и эффективность таких компаний как «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Горводоканал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городе Новосибирске,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Росводоканал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в ряде регионов России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342</TotalTime>
  <Words>808</Words>
  <Application>Microsoft Office PowerPoint</Application>
  <PresentationFormat>Экран (16:9)</PresentationFormat>
  <Paragraphs>157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Отраслевой актив по подведению итогов работы в 2016 году и постановке задач на 2017 год</vt:lpstr>
      <vt:lpstr>Приоритетные направления деятельности в 2016 году</vt:lpstr>
      <vt:lpstr>Реализация задач в сфере капитального ремонта многоквартирных домов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и действия в новой системе регулирования</vt:lpstr>
      <vt:lpstr>Реализация задач в сфере ликвидации аварийного жилищного фонда</vt:lpstr>
      <vt:lpstr>Отраслевой актив по подведению итогов работы в 2016 году и постановке задач на 2017 год</vt:lpstr>
    </vt:vector>
  </TitlesOfParts>
  <Company>Правительство Новосибирской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Концессия в сфере теплоснабжения</dc:title>
  <dc:creator>Бабук Сергей Владимирович</dc:creator>
  <cp:lastModifiedBy>Зельман Светлана Викторовна</cp:lastModifiedBy>
  <cp:revision>55</cp:revision>
  <dcterms:created xsi:type="dcterms:W3CDTF">2016-12-15T03:58:41Z</dcterms:created>
  <dcterms:modified xsi:type="dcterms:W3CDTF">2016-12-21T10:18:18Z</dcterms:modified>
</cp:coreProperties>
</file>